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2"/>
  </p:sldMasterIdLst>
  <p:sldIdLst>
    <p:sldId id="325" r:id="rId3"/>
    <p:sldId id="328" r:id="rId4"/>
    <p:sldId id="339" r:id="rId5"/>
    <p:sldId id="314" r:id="rId6"/>
    <p:sldId id="304" r:id="rId7"/>
  </p:sldIdLst>
  <p:sldSz cx="9144000" cy="6858000" type="screen4x3"/>
  <p:notesSz cx="6888163" cy="100203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8A00"/>
    <a:srgbClr val="00FFF0"/>
    <a:srgbClr val="00A099"/>
    <a:srgbClr val="59D7F4"/>
    <a:srgbClr val="1584AD"/>
    <a:srgbClr val="03C6ED"/>
    <a:srgbClr val="004D86"/>
    <a:srgbClr val="5AF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216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0B34F21-C760-445D-A96A-E89D9042FA48}" type="datetime1">
              <a:rPr lang="en-US"/>
              <a:pPr/>
              <a:t>1/19/2026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8" charset="0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36B3A6F-9FB4-4614-A6A1-3BF95F53C57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FF5284-2451-4897-B7E8-3682A08670A2}" type="datetime1">
              <a:rPr lang="en-US"/>
              <a:pPr/>
              <a:t>1/19/2026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8" charset="0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547A1CB-F18A-4274-97F5-08967713C06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D7F6823-F421-41C5-80DB-3C069A1B0365}" type="datetime1">
              <a:rPr lang="en-US"/>
              <a:pPr/>
              <a:t>1/19/2026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8" charset="0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DFB4551-CDED-48FB-9847-44FE780AE0B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47708BA-A30E-405B-A78D-620130EF0932}" type="datetime1">
              <a:rPr lang="en-US"/>
              <a:pPr/>
              <a:t>1/19/2026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8" charset="0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05CB61D-FC35-42B4-91C9-278C4754DF0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E963679-9270-461F-84AD-CBB1A006C829}" type="datetime1">
              <a:rPr lang="en-US"/>
              <a:pPr/>
              <a:t>1/19/2026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8" charset="0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F0C006F-B9BE-4D9D-A091-48B8D41CC8E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825C0EB-CC87-4D0B-B30A-ECAE300CF1D3}" type="datetime1">
              <a:rPr lang="en-US"/>
              <a:pPr/>
              <a:t>1/19/2026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8" charset="0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1B18D69-86EA-449C-BE85-0D64397217C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9B3AD4B-C584-458F-98BD-9619D625A064}" type="datetime1">
              <a:rPr lang="en-US"/>
              <a:pPr/>
              <a:t>1/19/2026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8" charset="0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34FEEBC-0767-4539-BF5C-5E7BA188EFB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FBCEFB8-7D29-4BFE-890A-E591EB85EC5C}" type="datetime1">
              <a:rPr lang="en-US"/>
              <a:pPr/>
              <a:t>1/19/2026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8" charset="0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56DE404-6126-42BF-A614-3D02FDE41F9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BFD288E-468B-4F83-BA5E-424964A552A9}" type="datetime1">
              <a:rPr lang="en-US"/>
              <a:pPr/>
              <a:t>1/19/2026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8" charset="0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ADD60DA-600E-47EF-85F4-A3DA3A603D2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4AD4820-8688-4C17-B097-3F2608674B9C}" type="datetime1">
              <a:rPr lang="en-US"/>
              <a:pPr/>
              <a:t>1/19/2026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8" charset="0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941821F-87FA-4011-B880-39431643F42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EA95A9D-68F1-4986-9F9F-A9BB0D8B959E}" type="datetime1">
              <a:rPr lang="en-US"/>
              <a:pPr/>
              <a:t>1/19/2026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8" charset="0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F359C2A-882C-4A00-B3A2-758A7678C8A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4527544"/>
            <a:ext cx="9144000" cy="18478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pitchFamily="-105" charset="-128"/>
          <a:cs typeface="ＭＳ Ｐゴシック" pitchFamily="-10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pitchFamily="-105" charset="-128"/>
          <a:cs typeface="ＭＳ Ｐゴシック" pitchFamily="-10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pitchFamily="-105" charset="-128"/>
          <a:cs typeface="ＭＳ Ｐゴシック" pitchFamily="-10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pitchFamily="-105" charset="-128"/>
          <a:cs typeface="ＭＳ Ｐゴシック" pitchFamily="-10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pitchFamily="-105" charset="-128"/>
          <a:cs typeface="ＭＳ Ｐゴシック" pitchFamily="-10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pitchFamily="-105" charset="-128"/>
          <a:cs typeface="ＭＳ Ｐゴシック" pitchFamily="-10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pitchFamily="-105" charset="-128"/>
          <a:cs typeface="ＭＳ Ｐゴシック" pitchFamily="-10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pitchFamily="-105" charset="-128"/>
          <a:cs typeface="ＭＳ Ｐゴシック" pitchFamily="-10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96"/>
          <p:cNvGrpSpPr>
            <a:grpSpLocks/>
          </p:cNvGrpSpPr>
          <p:nvPr/>
        </p:nvGrpSpPr>
        <p:grpSpPr bwMode="auto">
          <a:xfrm>
            <a:off x="5876925" y="2382838"/>
            <a:ext cx="1041400" cy="1039812"/>
            <a:chOff x="1016388" y="754824"/>
            <a:chExt cx="731924" cy="731924"/>
          </a:xfrm>
        </p:grpSpPr>
        <p:grpSp>
          <p:nvGrpSpPr>
            <p:cNvPr id="13361" name="Group 51"/>
            <p:cNvGrpSpPr>
              <a:grpSpLocks/>
            </p:cNvGrpSpPr>
            <p:nvPr/>
          </p:nvGrpSpPr>
          <p:grpSpPr bwMode="auto">
            <a:xfrm>
              <a:off x="1016388" y="754824"/>
              <a:ext cx="731924" cy="731924"/>
              <a:chOff x="1704975" y="1095375"/>
              <a:chExt cx="1514475" cy="1514475"/>
            </a:xfrm>
          </p:grpSpPr>
          <p:sp>
            <p:nvSpPr>
              <p:cNvPr id="24" name="Oval 23"/>
              <p:cNvSpPr/>
              <p:nvPr/>
            </p:nvSpPr>
            <p:spPr>
              <a:xfrm>
                <a:off x="1704975" y="1095375"/>
                <a:ext cx="1514475" cy="1514475"/>
              </a:xfrm>
              <a:prstGeom prst="ellipse">
                <a:avLst/>
              </a:prstGeom>
              <a:gradFill flip="none" rotWithShape="1">
                <a:gsLst>
                  <a:gs pos="0">
                    <a:srgbClr val="5AF300"/>
                  </a:gs>
                  <a:gs pos="100000">
                    <a:srgbClr val="208A00"/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>
                <a:solidFill>
                  <a:srgbClr val="208A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4800" dirty="0">
                  <a:solidFill>
                    <a:srgbClr val="171717"/>
                  </a:solidFill>
                </a:endParaRPr>
              </a:p>
            </p:txBody>
          </p:sp>
          <p:sp>
            <p:nvSpPr>
              <p:cNvPr id="25" name="Oval 4"/>
              <p:cNvSpPr/>
              <p:nvPr/>
            </p:nvSpPr>
            <p:spPr>
              <a:xfrm>
                <a:off x="1781186" y="1143011"/>
                <a:ext cx="1362054" cy="1362054"/>
              </a:xfrm>
              <a:prstGeom prst="ellipse">
                <a:avLst/>
              </a:prstGeom>
              <a:gradFill>
                <a:gsLst>
                  <a:gs pos="6000">
                    <a:schemeClr val="bg1"/>
                  </a:gs>
                  <a:gs pos="61000">
                    <a:srgbClr val="0070C0">
                      <a:alpha val="0"/>
                    </a:srgbClr>
                  </a:gs>
                </a:gsLst>
                <a:lin ang="6000000" scaled="0"/>
              </a:gradFill>
              <a:ln w="34925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4800" dirty="0">
                  <a:solidFill>
                    <a:srgbClr val="171717"/>
                  </a:solidFill>
                </a:endParaRPr>
              </a:p>
            </p:txBody>
          </p:sp>
        </p:grpSp>
        <p:sp>
          <p:nvSpPr>
            <p:cNvPr id="13362" name="TextBox 7"/>
            <p:cNvSpPr txBox="1">
              <a:spLocks noChangeArrowheads="1"/>
            </p:cNvSpPr>
            <p:nvPr/>
          </p:nvSpPr>
          <p:spPr bwMode="auto">
            <a:xfrm>
              <a:off x="1246510" y="778983"/>
              <a:ext cx="342624" cy="411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rgbClr val="171717"/>
                  </a:solidFill>
                  <a:latin typeface="Calibri" pitchFamily="-108" charset="0"/>
                </a:rPr>
                <a:t>3</a:t>
              </a:r>
            </a:p>
          </p:txBody>
        </p:sp>
      </p:grpSp>
      <p:grpSp>
        <p:nvGrpSpPr>
          <p:cNvPr id="13315" name="Group 96"/>
          <p:cNvGrpSpPr>
            <a:grpSpLocks/>
          </p:cNvGrpSpPr>
          <p:nvPr/>
        </p:nvGrpSpPr>
        <p:grpSpPr bwMode="auto">
          <a:xfrm>
            <a:off x="4673600" y="3087688"/>
            <a:ext cx="1041400" cy="1039812"/>
            <a:chOff x="1016388" y="754824"/>
            <a:chExt cx="731924" cy="731924"/>
          </a:xfrm>
        </p:grpSpPr>
        <p:grpSp>
          <p:nvGrpSpPr>
            <p:cNvPr id="13355" name="Group 51"/>
            <p:cNvGrpSpPr>
              <a:grpSpLocks/>
            </p:cNvGrpSpPr>
            <p:nvPr/>
          </p:nvGrpSpPr>
          <p:grpSpPr bwMode="auto">
            <a:xfrm>
              <a:off x="1016388" y="754824"/>
              <a:ext cx="731924" cy="731924"/>
              <a:chOff x="1704975" y="1095375"/>
              <a:chExt cx="1514475" cy="1514475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1704975" y="1095375"/>
                <a:ext cx="1514475" cy="1514475"/>
              </a:xfrm>
              <a:prstGeom prst="ellipse">
                <a:avLst/>
              </a:prstGeom>
              <a:gradFill flip="none" rotWithShape="1">
                <a:gsLst>
                  <a:gs pos="0">
                    <a:srgbClr val="5AF300"/>
                  </a:gs>
                  <a:gs pos="100000">
                    <a:srgbClr val="208A00"/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>
                <a:solidFill>
                  <a:srgbClr val="208A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4800" dirty="0">
                  <a:solidFill>
                    <a:srgbClr val="171717"/>
                  </a:solidFill>
                </a:endParaRPr>
              </a:p>
            </p:txBody>
          </p:sp>
          <p:sp>
            <p:nvSpPr>
              <p:cNvPr id="20" name="Oval 4"/>
              <p:cNvSpPr/>
              <p:nvPr/>
            </p:nvSpPr>
            <p:spPr>
              <a:xfrm>
                <a:off x="1781186" y="1143011"/>
                <a:ext cx="1362054" cy="1362054"/>
              </a:xfrm>
              <a:prstGeom prst="ellipse">
                <a:avLst/>
              </a:prstGeom>
              <a:gradFill>
                <a:gsLst>
                  <a:gs pos="6000">
                    <a:schemeClr val="bg1"/>
                  </a:gs>
                  <a:gs pos="61000">
                    <a:srgbClr val="0070C0">
                      <a:alpha val="0"/>
                    </a:srgbClr>
                  </a:gs>
                </a:gsLst>
                <a:lin ang="6000000" scaled="0"/>
              </a:gradFill>
              <a:ln w="34925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4800" dirty="0">
                  <a:solidFill>
                    <a:srgbClr val="171717"/>
                  </a:solidFill>
                </a:endParaRPr>
              </a:p>
            </p:txBody>
          </p:sp>
        </p:grpSp>
        <p:sp>
          <p:nvSpPr>
            <p:cNvPr id="13356" name="TextBox 7"/>
            <p:cNvSpPr txBox="1">
              <a:spLocks noChangeArrowheads="1"/>
            </p:cNvSpPr>
            <p:nvPr/>
          </p:nvSpPr>
          <p:spPr bwMode="auto">
            <a:xfrm>
              <a:off x="1246510" y="778983"/>
              <a:ext cx="342624" cy="411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rgbClr val="171717"/>
                  </a:solidFill>
                  <a:latin typeface="Calibri" pitchFamily="-108" charset="0"/>
                </a:rPr>
                <a:t>2</a:t>
              </a:r>
            </a:p>
          </p:txBody>
        </p:sp>
      </p:grpSp>
      <p:grpSp>
        <p:nvGrpSpPr>
          <p:cNvPr id="13316" name="Group 96"/>
          <p:cNvGrpSpPr>
            <a:grpSpLocks/>
          </p:cNvGrpSpPr>
          <p:nvPr/>
        </p:nvGrpSpPr>
        <p:grpSpPr bwMode="auto">
          <a:xfrm>
            <a:off x="3133725" y="3883025"/>
            <a:ext cx="1041400" cy="1039813"/>
            <a:chOff x="1016388" y="754824"/>
            <a:chExt cx="731924" cy="731924"/>
          </a:xfrm>
        </p:grpSpPr>
        <p:grpSp>
          <p:nvGrpSpPr>
            <p:cNvPr id="13349" name="Group 51"/>
            <p:cNvGrpSpPr>
              <a:grpSpLocks/>
            </p:cNvGrpSpPr>
            <p:nvPr/>
          </p:nvGrpSpPr>
          <p:grpSpPr bwMode="auto">
            <a:xfrm>
              <a:off x="1016388" y="754824"/>
              <a:ext cx="731924" cy="731924"/>
              <a:chOff x="1704975" y="1095375"/>
              <a:chExt cx="1514475" cy="1514475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1704975" y="1095375"/>
                <a:ext cx="1514475" cy="1514475"/>
              </a:xfrm>
              <a:prstGeom prst="ellipse">
                <a:avLst/>
              </a:prstGeom>
              <a:gradFill flip="none" rotWithShape="1">
                <a:gsLst>
                  <a:gs pos="0">
                    <a:srgbClr val="5AF300"/>
                  </a:gs>
                  <a:gs pos="100000">
                    <a:srgbClr val="208A00"/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>
                <a:solidFill>
                  <a:srgbClr val="208A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4800" dirty="0">
                  <a:solidFill>
                    <a:srgbClr val="171717"/>
                  </a:solidFill>
                </a:endParaRPr>
              </a:p>
            </p:txBody>
          </p:sp>
          <p:sp>
            <p:nvSpPr>
              <p:cNvPr id="15" name="Oval 4"/>
              <p:cNvSpPr/>
              <p:nvPr/>
            </p:nvSpPr>
            <p:spPr>
              <a:xfrm>
                <a:off x="1781186" y="1143011"/>
                <a:ext cx="1362054" cy="1362054"/>
              </a:xfrm>
              <a:prstGeom prst="ellipse">
                <a:avLst/>
              </a:prstGeom>
              <a:gradFill>
                <a:gsLst>
                  <a:gs pos="6000">
                    <a:schemeClr val="bg1"/>
                  </a:gs>
                  <a:gs pos="61000">
                    <a:srgbClr val="0070C0">
                      <a:alpha val="0"/>
                    </a:srgbClr>
                  </a:gs>
                </a:gsLst>
                <a:lin ang="6000000" scaled="0"/>
              </a:gradFill>
              <a:ln w="34925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4800" dirty="0">
                  <a:solidFill>
                    <a:srgbClr val="171717"/>
                  </a:solidFill>
                </a:endParaRPr>
              </a:p>
            </p:txBody>
          </p:sp>
        </p:grpSp>
        <p:sp>
          <p:nvSpPr>
            <p:cNvPr id="13350" name="TextBox 7"/>
            <p:cNvSpPr txBox="1">
              <a:spLocks noChangeArrowheads="1"/>
            </p:cNvSpPr>
            <p:nvPr/>
          </p:nvSpPr>
          <p:spPr bwMode="auto">
            <a:xfrm>
              <a:off x="1246510" y="778983"/>
              <a:ext cx="342624" cy="411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rgbClr val="171717"/>
                  </a:solidFill>
                  <a:latin typeface="Calibri" pitchFamily="-108" charset="0"/>
                </a:rPr>
                <a:t>1</a:t>
              </a:r>
            </a:p>
          </p:txBody>
        </p:sp>
      </p:grpSp>
      <p:sp>
        <p:nvSpPr>
          <p:cNvPr id="4" name="Rectangle 3"/>
          <p:cNvSpPr/>
          <p:nvPr/>
        </p:nvSpPr>
        <p:spPr bwMode="auto">
          <a:xfrm>
            <a:off x="3124200" y="4362568"/>
            <a:ext cx="6019800" cy="742832"/>
          </a:xfrm>
          <a:prstGeom prst="rect">
            <a:avLst/>
          </a:prstGeom>
          <a:gradFill flip="none" rotWithShape="1">
            <a:gsLst>
              <a:gs pos="55000">
                <a:schemeClr val="bg1">
                  <a:lumMod val="9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171717"/>
              </a:solidFill>
            </a:endParaRPr>
          </a:p>
        </p:txBody>
      </p:sp>
      <p:sp>
        <p:nvSpPr>
          <p:cNvPr id="13320" name="Rektangel 76"/>
          <p:cNvSpPr>
            <a:spLocks noChangeArrowheads="1"/>
          </p:cNvSpPr>
          <p:nvPr/>
        </p:nvSpPr>
        <p:spPr bwMode="auto">
          <a:xfrm>
            <a:off x="3205163" y="4478338"/>
            <a:ext cx="57007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The Story So Far …………What Have We Achieved ?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657724" y="3607861"/>
            <a:ext cx="4486275" cy="742832"/>
          </a:xfrm>
          <a:prstGeom prst="rect">
            <a:avLst/>
          </a:prstGeom>
          <a:gradFill flip="none" rotWithShape="1">
            <a:gsLst>
              <a:gs pos="55000">
                <a:schemeClr val="bg1">
                  <a:lumMod val="9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171717"/>
              </a:solidFill>
            </a:endParaRPr>
          </a:p>
        </p:txBody>
      </p:sp>
      <p:sp>
        <p:nvSpPr>
          <p:cNvPr id="13324" name="Rektangel 76"/>
          <p:cNvSpPr>
            <a:spLocks noChangeArrowheads="1"/>
          </p:cNvSpPr>
          <p:nvPr/>
        </p:nvSpPr>
        <p:spPr bwMode="auto">
          <a:xfrm>
            <a:off x="4800600" y="3702050"/>
            <a:ext cx="4262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So Where Are We Now ?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867400" y="2865029"/>
            <a:ext cx="3276599" cy="742832"/>
          </a:xfrm>
          <a:prstGeom prst="rect">
            <a:avLst/>
          </a:prstGeom>
          <a:gradFill flip="none" rotWithShape="1">
            <a:gsLst>
              <a:gs pos="55000">
                <a:schemeClr val="bg1">
                  <a:lumMod val="9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171717"/>
              </a:solidFill>
            </a:endParaRPr>
          </a:p>
        </p:txBody>
      </p:sp>
      <p:sp>
        <p:nvSpPr>
          <p:cNvPr id="13328" name="Rektangel 76"/>
          <p:cNvSpPr>
            <a:spLocks noChangeArrowheads="1"/>
          </p:cNvSpPr>
          <p:nvPr/>
        </p:nvSpPr>
        <p:spPr bwMode="auto">
          <a:xfrm>
            <a:off x="6000750" y="2974975"/>
            <a:ext cx="29051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Next Steps …..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sp>
        <p:nvSpPr>
          <p:cNvPr id="13329" name="TextBox 23"/>
          <p:cNvSpPr txBox="1">
            <a:spLocks noChangeArrowheads="1"/>
          </p:cNvSpPr>
          <p:nvPr/>
        </p:nvSpPr>
        <p:spPr bwMode="auto">
          <a:xfrm>
            <a:off x="242888" y="184150"/>
            <a:ext cx="1130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-108" charset="0"/>
              </a:rPr>
              <a:t>AGENDA</a:t>
            </a:r>
            <a:endParaRPr lang="en-US" dirty="0">
              <a:latin typeface="Calibri" pitchFamily="-108" charset="0"/>
            </a:endParaRPr>
          </a:p>
        </p:txBody>
      </p:sp>
      <p:grpSp>
        <p:nvGrpSpPr>
          <p:cNvPr id="13330" name="Gruppe 26"/>
          <p:cNvGrpSpPr>
            <a:grpSpLocks/>
          </p:cNvGrpSpPr>
          <p:nvPr/>
        </p:nvGrpSpPr>
        <p:grpSpPr bwMode="auto">
          <a:xfrm>
            <a:off x="387350" y="1171575"/>
            <a:ext cx="3073400" cy="4357688"/>
            <a:chOff x="268288" y="1312760"/>
            <a:chExt cx="3770311" cy="5345533"/>
          </a:xfrm>
        </p:grpSpPr>
        <p:grpSp>
          <p:nvGrpSpPr>
            <p:cNvPr id="13333" name="Gruppe 23"/>
            <p:cNvGrpSpPr>
              <a:grpSpLocks/>
            </p:cNvGrpSpPr>
            <p:nvPr/>
          </p:nvGrpSpPr>
          <p:grpSpPr bwMode="auto">
            <a:xfrm>
              <a:off x="715962" y="1312760"/>
              <a:ext cx="3322637" cy="5142016"/>
              <a:chOff x="715962" y="1312760"/>
              <a:chExt cx="3322637" cy="5142016"/>
            </a:xfrm>
          </p:grpSpPr>
          <p:grpSp>
            <p:nvGrpSpPr>
              <p:cNvPr id="13340" name="Gruppe 19"/>
              <p:cNvGrpSpPr>
                <a:grpSpLocks/>
              </p:cNvGrpSpPr>
              <p:nvPr/>
            </p:nvGrpSpPr>
            <p:grpSpPr bwMode="auto">
              <a:xfrm>
                <a:off x="715962" y="1312760"/>
                <a:ext cx="3322637" cy="5142016"/>
                <a:chOff x="8240713" y="-3600450"/>
                <a:chExt cx="3136900" cy="4854575"/>
              </a:xfrm>
            </p:grpSpPr>
            <p:sp>
              <p:nvSpPr>
                <p:cNvPr id="13347" name="Freeform 55"/>
                <p:cNvSpPr>
                  <a:spLocks/>
                </p:cNvSpPr>
                <p:nvPr/>
              </p:nvSpPr>
              <p:spPr bwMode="auto">
                <a:xfrm>
                  <a:off x="8240713" y="-3600450"/>
                  <a:ext cx="3136900" cy="4854575"/>
                </a:xfrm>
                <a:custGeom>
                  <a:avLst/>
                  <a:gdLst>
                    <a:gd name="T0" fmla="*/ 2147483647 w 1976"/>
                    <a:gd name="T1" fmla="*/ 2147483647 h 3058"/>
                    <a:gd name="T2" fmla="*/ 2147483647 w 1976"/>
                    <a:gd name="T3" fmla="*/ 2147483647 h 3058"/>
                    <a:gd name="T4" fmla="*/ 2147483647 w 1976"/>
                    <a:gd name="T5" fmla="*/ 2147483647 h 3058"/>
                    <a:gd name="T6" fmla="*/ 2147483647 w 1976"/>
                    <a:gd name="T7" fmla="*/ 2147483647 h 3058"/>
                    <a:gd name="T8" fmla="*/ 2147483647 w 1976"/>
                    <a:gd name="T9" fmla="*/ 2147483647 h 3058"/>
                    <a:gd name="T10" fmla="*/ 2147483647 w 1976"/>
                    <a:gd name="T11" fmla="*/ 2147483647 h 3058"/>
                    <a:gd name="T12" fmla="*/ 2147483647 w 1976"/>
                    <a:gd name="T13" fmla="*/ 2147483647 h 3058"/>
                    <a:gd name="T14" fmla="*/ 2147483647 w 1976"/>
                    <a:gd name="T15" fmla="*/ 2147483647 h 3058"/>
                    <a:gd name="T16" fmla="*/ 2147483647 w 1976"/>
                    <a:gd name="T17" fmla="*/ 2147483647 h 3058"/>
                    <a:gd name="T18" fmla="*/ 2147483647 w 1976"/>
                    <a:gd name="T19" fmla="*/ 2147483647 h 3058"/>
                    <a:gd name="T20" fmla="*/ 2147483647 w 1976"/>
                    <a:gd name="T21" fmla="*/ 2147483647 h 3058"/>
                    <a:gd name="T22" fmla="*/ 2147483647 w 1976"/>
                    <a:gd name="T23" fmla="*/ 2147483647 h 3058"/>
                    <a:gd name="T24" fmla="*/ 2147483647 w 1976"/>
                    <a:gd name="T25" fmla="*/ 2147483647 h 3058"/>
                    <a:gd name="T26" fmla="*/ 2147483647 w 1976"/>
                    <a:gd name="T27" fmla="*/ 2147483647 h 3058"/>
                    <a:gd name="T28" fmla="*/ 2147483647 w 1976"/>
                    <a:gd name="T29" fmla="*/ 2147483647 h 3058"/>
                    <a:gd name="T30" fmla="*/ 2147483647 w 1976"/>
                    <a:gd name="T31" fmla="*/ 2147483647 h 3058"/>
                    <a:gd name="T32" fmla="*/ 2147483647 w 1976"/>
                    <a:gd name="T33" fmla="*/ 2147483647 h 3058"/>
                    <a:gd name="T34" fmla="*/ 2147483647 w 1976"/>
                    <a:gd name="T35" fmla="*/ 2147483647 h 3058"/>
                    <a:gd name="T36" fmla="*/ 2147483647 w 1976"/>
                    <a:gd name="T37" fmla="*/ 2147483647 h 3058"/>
                    <a:gd name="T38" fmla="*/ 2147483647 w 1976"/>
                    <a:gd name="T39" fmla="*/ 2147483647 h 3058"/>
                    <a:gd name="T40" fmla="*/ 2147483647 w 1976"/>
                    <a:gd name="T41" fmla="*/ 2147483647 h 3058"/>
                    <a:gd name="T42" fmla="*/ 2147483647 w 1976"/>
                    <a:gd name="T43" fmla="*/ 2147483647 h 3058"/>
                    <a:gd name="T44" fmla="*/ 2147483647 w 1976"/>
                    <a:gd name="T45" fmla="*/ 2147483647 h 3058"/>
                    <a:gd name="T46" fmla="*/ 2147483647 w 1976"/>
                    <a:gd name="T47" fmla="*/ 2147483647 h 3058"/>
                    <a:gd name="T48" fmla="*/ 2147483647 w 1976"/>
                    <a:gd name="T49" fmla="*/ 2147483647 h 3058"/>
                    <a:gd name="T50" fmla="*/ 2147483647 w 1976"/>
                    <a:gd name="T51" fmla="*/ 2147483647 h 3058"/>
                    <a:gd name="T52" fmla="*/ 2147483647 w 1976"/>
                    <a:gd name="T53" fmla="*/ 2147483647 h 3058"/>
                    <a:gd name="T54" fmla="*/ 2147483647 w 1976"/>
                    <a:gd name="T55" fmla="*/ 2147483647 h 3058"/>
                    <a:gd name="T56" fmla="*/ 2147483647 w 1976"/>
                    <a:gd name="T57" fmla="*/ 2147483647 h 3058"/>
                    <a:gd name="T58" fmla="*/ 2147483647 w 1976"/>
                    <a:gd name="T59" fmla="*/ 2147483647 h 3058"/>
                    <a:gd name="T60" fmla="*/ 2147483647 w 1976"/>
                    <a:gd name="T61" fmla="*/ 2147483647 h 3058"/>
                    <a:gd name="T62" fmla="*/ 2147483647 w 1976"/>
                    <a:gd name="T63" fmla="*/ 2147483647 h 3058"/>
                    <a:gd name="T64" fmla="*/ 2147483647 w 1976"/>
                    <a:gd name="T65" fmla="*/ 2147483647 h 3058"/>
                    <a:gd name="T66" fmla="*/ 2147483647 w 1976"/>
                    <a:gd name="T67" fmla="*/ 2147483647 h 3058"/>
                    <a:gd name="T68" fmla="*/ 2147483647 w 1976"/>
                    <a:gd name="T69" fmla="*/ 2147483647 h 3058"/>
                    <a:gd name="T70" fmla="*/ 2147483647 w 1976"/>
                    <a:gd name="T71" fmla="*/ 2147483647 h 3058"/>
                    <a:gd name="T72" fmla="*/ 2147483647 w 1976"/>
                    <a:gd name="T73" fmla="*/ 2147483647 h 3058"/>
                    <a:gd name="T74" fmla="*/ 2147483647 w 1976"/>
                    <a:gd name="T75" fmla="*/ 2147483647 h 3058"/>
                    <a:gd name="T76" fmla="*/ 2147483647 w 1976"/>
                    <a:gd name="T77" fmla="*/ 2147483647 h 3058"/>
                    <a:gd name="T78" fmla="*/ 2147483647 w 1976"/>
                    <a:gd name="T79" fmla="*/ 2147483647 h 3058"/>
                    <a:gd name="T80" fmla="*/ 2147483647 w 1976"/>
                    <a:gd name="T81" fmla="*/ 2147483647 h 3058"/>
                    <a:gd name="T82" fmla="*/ 2147483647 w 1976"/>
                    <a:gd name="T83" fmla="*/ 2147483647 h 3058"/>
                    <a:gd name="T84" fmla="*/ 2147483647 w 1976"/>
                    <a:gd name="T85" fmla="*/ 2147483647 h 3058"/>
                    <a:gd name="T86" fmla="*/ 2147483647 w 1976"/>
                    <a:gd name="T87" fmla="*/ 2147483647 h 3058"/>
                    <a:gd name="T88" fmla="*/ 2147483647 w 1976"/>
                    <a:gd name="T89" fmla="*/ 2147483647 h 3058"/>
                    <a:gd name="T90" fmla="*/ 2147483647 w 1976"/>
                    <a:gd name="T91" fmla="*/ 2147483647 h 3058"/>
                    <a:gd name="T92" fmla="*/ 2147483647 w 1976"/>
                    <a:gd name="T93" fmla="*/ 2147483647 h 3058"/>
                    <a:gd name="T94" fmla="*/ 2147483647 w 1976"/>
                    <a:gd name="T95" fmla="*/ 2147483647 h 3058"/>
                    <a:gd name="T96" fmla="*/ 2147483647 w 1976"/>
                    <a:gd name="T97" fmla="*/ 2147483647 h 3058"/>
                    <a:gd name="T98" fmla="*/ 2147483647 w 1976"/>
                    <a:gd name="T99" fmla="*/ 2147483647 h 3058"/>
                    <a:gd name="T100" fmla="*/ 2147483647 w 1976"/>
                    <a:gd name="T101" fmla="*/ 2147483647 h 3058"/>
                    <a:gd name="T102" fmla="*/ 2147483647 w 1976"/>
                    <a:gd name="T103" fmla="*/ 2147483647 h 3058"/>
                    <a:gd name="T104" fmla="*/ 2147483647 w 1976"/>
                    <a:gd name="T105" fmla="*/ 2147483647 h 3058"/>
                    <a:gd name="T106" fmla="*/ 2147483647 w 1976"/>
                    <a:gd name="T107" fmla="*/ 2147483647 h 3058"/>
                    <a:gd name="T108" fmla="*/ 2147483647 w 1976"/>
                    <a:gd name="T109" fmla="*/ 2147483647 h 3058"/>
                    <a:gd name="T110" fmla="*/ 2147483647 w 1976"/>
                    <a:gd name="T111" fmla="*/ 2147483647 h 3058"/>
                    <a:gd name="T112" fmla="*/ 2147483647 w 1976"/>
                    <a:gd name="T113" fmla="*/ 2147483647 h 3058"/>
                    <a:gd name="T114" fmla="*/ 2147483647 w 1976"/>
                    <a:gd name="T115" fmla="*/ 2147483647 h 3058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976"/>
                    <a:gd name="T175" fmla="*/ 0 h 3058"/>
                    <a:gd name="T176" fmla="*/ 1976 w 1976"/>
                    <a:gd name="T177" fmla="*/ 3058 h 3058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976" h="3058">
                      <a:moveTo>
                        <a:pt x="588" y="4"/>
                      </a:moveTo>
                      <a:lnTo>
                        <a:pt x="566" y="8"/>
                      </a:lnTo>
                      <a:lnTo>
                        <a:pt x="558" y="12"/>
                      </a:lnTo>
                      <a:lnTo>
                        <a:pt x="550" y="16"/>
                      </a:lnTo>
                      <a:lnTo>
                        <a:pt x="542" y="20"/>
                      </a:lnTo>
                      <a:lnTo>
                        <a:pt x="534" y="24"/>
                      </a:lnTo>
                      <a:lnTo>
                        <a:pt x="526" y="28"/>
                      </a:lnTo>
                      <a:lnTo>
                        <a:pt x="514" y="30"/>
                      </a:lnTo>
                      <a:lnTo>
                        <a:pt x="510" y="34"/>
                      </a:lnTo>
                      <a:lnTo>
                        <a:pt x="506" y="38"/>
                      </a:lnTo>
                      <a:lnTo>
                        <a:pt x="502" y="42"/>
                      </a:lnTo>
                      <a:lnTo>
                        <a:pt x="500" y="46"/>
                      </a:lnTo>
                      <a:lnTo>
                        <a:pt x="492" y="50"/>
                      </a:lnTo>
                      <a:lnTo>
                        <a:pt x="488" y="54"/>
                      </a:lnTo>
                      <a:lnTo>
                        <a:pt x="484" y="58"/>
                      </a:lnTo>
                      <a:lnTo>
                        <a:pt x="476" y="62"/>
                      </a:lnTo>
                      <a:lnTo>
                        <a:pt x="476" y="70"/>
                      </a:lnTo>
                      <a:lnTo>
                        <a:pt x="468" y="70"/>
                      </a:lnTo>
                      <a:lnTo>
                        <a:pt x="464" y="82"/>
                      </a:lnTo>
                      <a:lnTo>
                        <a:pt x="464" y="90"/>
                      </a:lnTo>
                      <a:lnTo>
                        <a:pt x="464" y="94"/>
                      </a:lnTo>
                      <a:lnTo>
                        <a:pt x="460" y="98"/>
                      </a:lnTo>
                      <a:lnTo>
                        <a:pt x="460" y="104"/>
                      </a:lnTo>
                      <a:lnTo>
                        <a:pt x="460" y="116"/>
                      </a:lnTo>
                      <a:lnTo>
                        <a:pt x="456" y="168"/>
                      </a:lnTo>
                      <a:lnTo>
                        <a:pt x="452" y="178"/>
                      </a:lnTo>
                      <a:lnTo>
                        <a:pt x="452" y="182"/>
                      </a:lnTo>
                      <a:lnTo>
                        <a:pt x="456" y="256"/>
                      </a:lnTo>
                      <a:lnTo>
                        <a:pt x="460" y="260"/>
                      </a:lnTo>
                      <a:lnTo>
                        <a:pt x="464" y="264"/>
                      </a:lnTo>
                      <a:lnTo>
                        <a:pt x="468" y="276"/>
                      </a:lnTo>
                      <a:lnTo>
                        <a:pt x="472" y="284"/>
                      </a:lnTo>
                      <a:lnTo>
                        <a:pt x="444" y="284"/>
                      </a:lnTo>
                      <a:lnTo>
                        <a:pt x="436" y="288"/>
                      </a:lnTo>
                      <a:lnTo>
                        <a:pt x="428" y="292"/>
                      </a:lnTo>
                      <a:lnTo>
                        <a:pt x="424" y="296"/>
                      </a:lnTo>
                      <a:lnTo>
                        <a:pt x="422" y="304"/>
                      </a:lnTo>
                      <a:lnTo>
                        <a:pt x="418" y="308"/>
                      </a:lnTo>
                      <a:lnTo>
                        <a:pt x="414" y="312"/>
                      </a:lnTo>
                      <a:lnTo>
                        <a:pt x="410" y="320"/>
                      </a:lnTo>
                      <a:lnTo>
                        <a:pt x="406" y="324"/>
                      </a:lnTo>
                      <a:lnTo>
                        <a:pt x="402" y="332"/>
                      </a:lnTo>
                      <a:lnTo>
                        <a:pt x="398" y="334"/>
                      </a:lnTo>
                      <a:lnTo>
                        <a:pt x="394" y="338"/>
                      </a:lnTo>
                      <a:lnTo>
                        <a:pt x="390" y="342"/>
                      </a:lnTo>
                      <a:lnTo>
                        <a:pt x="386" y="350"/>
                      </a:lnTo>
                      <a:lnTo>
                        <a:pt x="382" y="354"/>
                      </a:lnTo>
                      <a:lnTo>
                        <a:pt x="378" y="358"/>
                      </a:lnTo>
                      <a:lnTo>
                        <a:pt x="348" y="362"/>
                      </a:lnTo>
                      <a:lnTo>
                        <a:pt x="320" y="366"/>
                      </a:lnTo>
                      <a:lnTo>
                        <a:pt x="300" y="370"/>
                      </a:lnTo>
                      <a:lnTo>
                        <a:pt x="292" y="374"/>
                      </a:lnTo>
                      <a:lnTo>
                        <a:pt x="284" y="378"/>
                      </a:lnTo>
                      <a:lnTo>
                        <a:pt x="276" y="382"/>
                      </a:lnTo>
                      <a:lnTo>
                        <a:pt x="230" y="386"/>
                      </a:lnTo>
                      <a:lnTo>
                        <a:pt x="210" y="390"/>
                      </a:lnTo>
                      <a:lnTo>
                        <a:pt x="196" y="394"/>
                      </a:lnTo>
                      <a:lnTo>
                        <a:pt x="184" y="398"/>
                      </a:lnTo>
                      <a:lnTo>
                        <a:pt x="168" y="402"/>
                      </a:lnTo>
                      <a:lnTo>
                        <a:pt x="156" y="406"/>
                      </a:lnTo>
                      <a:lnTo>
                        <a:pt x="144" y="408"/>
                      </a:lnTo>
                      <a:lnTo>
                        <a:pt x="140" y="412"/>
                      </a:lnTo>
                      <a:lnTo>
                        <a:pt x="128" y="416"/>
                      </a:lnTo>
                      <a:lnTo>
                        <a:pt x="118" y="420"/>
                      </a:lnTo>
                      <a:lnTo>
                        <a:pt x="114" y="424"/>
                      </a:lnTo>
                      <a:lnTo>
                        <a:pt x="110" y="428"/>
                      </a:lnTo>
                      <a:lnTo>
                        <a:pt x="106" y="436"/>
                      </a:lnTo>
                      <a:lnTo>
                        <a:pt x="102" y="448"/>
                      </a:lnTo>
                      <a:lnTo>
                        <a:pt x="98" y="468"/>
                      </a:lnTo>
                      <a:lnTo>
                        <a:pt x="94" y="526"/>
                      </a:lnTo>
                      <a:lnTo>
                        <a:pt x="94" y="542"/>
                      </a:lnTo>
                      <a:lnTo>
                        <a:pt x="98" y="550"/>
                      </a:lnTo>
                      <a:lnTo>
                        <a:pt x="102" y="558"/>
                      </a:lnTo>
                      <a:lnTo>
                        <a:pt x="102" y="600"/>
                      </a:lnTo>
                      <a:lnTo>
                        <a:pt x="94" y="604"/>
                      </a:lnTo>
                      <a:lnTo>
                        <a:pt x="90" y="608"/>
                      </a:lnTo>
                      <a:lnTo>
                        <a:pt x="86" y="612"/>
                      </a:lnTo>
                      <a:lnTo>
                        <a:pt x="82" y="616"/>
                      </a:lnTo>
                      <a:lnTo>
                        <a:pt x="78" y="646"/>
                      </a:lnTo>
                      <a:lnTo>
                        <a:pt x="66" y="650"/>
                      </a:lnTo>
                      <a:lnTo>
                        <a:pt x="62" y="654"/>
                      </a:lnTo>
                      <a:lnTo>
                        <a:pt x="58" y="658"/>
                      </a:lnTo>
                      <a:lnTo>
                        <a:pt x="54" y="662"/>
                      </a:lnTo>
                      <a:lnTo>
                        <a:pt x="50" y="678"/>
                      </a:lnTo>
                      <a:lnTo>
                        <a:pt x="46" y="694"/>
                      </a:lnTo>
                      <a:lnTo>
                        <a:pt x="44" y="706"/>
                      </a:lnTo>
                      <a:lnTo>
                        <a:pt x="40" y="712"/>
                      </a:lnTo>
                      <a:lnTo>
                        <a:pt x="36" y="724"/>
                      </a:lnTo>
                      <a:lnTo>
                        <a:pt x="32" y="732"/>
                      </a:lnTo>
                      <a:lnTo>
                        <a:pt x="28" y="744"/>
                      </a:lnTo>
                      <a:lnTo>
                        <a:pt x="24" y="752"/>
                      </a:lnTo>
                      <a:lnTo>
                        <a:pt x="20" y="760"/>
                      </a:lnTo>
                      <a:lnTo>
                        <a:pt x="16" y="772"/>
                      </a:lnTo>
                      <a:lnTo>
                        <a:pt x="12" y="780"/>
                      </a:lnTo>
                      <a:lnTo>
                        <a:pt x="8" y="790"/>
                      </a:lnTo>
                      <a:lnTo>
                        <a:pt x="4" y="802"/>
                      </a:lnTo>
                      <a:lnTo>
                        <a:pt x="0" y="826"/>
                      </a:lnTo>
                      <a:lnTo>
                        <a:pt x="0" y="884"/>
                      </a:lnTo>
                      <a:lnTo>
                        <a:pt x="4" y="912"/>
                      </a:lnTo>
                      <a:lnTo>
                        <a:pt x="8" y="920"/>
                      </a:lnTo>
                      <a:lnTo>
                        <a:pt x="12" y="928"/>
                      </a:lnTo>
                      <a:lnTo>
                        <a:pt x="16" y="936"/>
                      </a:lnTo>
                      <a:lnTo>
                        <a:pt x="20" y="938"/>
                      </a:lnTo>
                      <a:lnTo>
                        <a:pt x="24" y="946"/>
                      </a:lnTo>
                      <a:lnTo>
                        <a:pt x="28" y="950"/>
                      </a:lnTo>
                      <a:lnTo>
                        <a:pt x="32" y="954"/>
                      </a:lnTo>
                      <a:lnTo>
                        <a:pt x="40" y="958"/>
                      </a:lnTo>
                      <a:lnTo>
                        <a:pt x="44" y="962"/>
                      </a:lnTo>
                      <a:lnTo>
                        <a:pt x="46" y="966"/>
                      </a:lnTo>
                      <a:lnTo>
                        <a:pt x="50" y="970"/>
                      </a:lnTo>
                      <a:lnTo>
                        <a:pt x="66" y="974"/>
                      </a:lnTo>
                      <a:lnTo>
                        <a:pt x="118" y="978"/>
                      </a:lnTo>
                      <a:lnTo>
                        <a:pt x="128" y="982"/>
                      </a:lnTo>
                      <a:lnTo>
                        <a:pt x="148" y="986"/>
                      </a:lnTo>
                      <a:lnTo>
                        <a:pt x="164" y="990"/>
                      </a:lnTo>
                      <a:lnTo>
                        <a:pt x="176" y="990"/>
                      </a:lnTo>
                      <a:lnTo>
                        <a:pt x="176" y="1012"/>
                      </a:lnTo>
                      <a:lnTo>
                        <a:pt x="180" y="1028"/>
                      </a:lnTo>
                      <a:lnTo>
                        <a:pt x="180" y="1044"/>
                      </a:lnTo>
                      <a:lnTo>
                        <a:pt x="176" y="1106"/>
                      </a:lnTo>
                      <a:lnTo>
                        <a:pt x="172" y="1126"/>
                      </a:lnTo>
                      <a:lnTo>
                        <a:pt x="168" y="1146"/>
                      </a:lnTo>
                      <a:lnTo>
                        <a:pt x="164" y="1164"/>
                      </a:lnTo>
                      <a:lnTo>
                        <a:pt x="160" y="1192"/>
                      </a:lnTo>
                      <a:lnTo>
                        <a:pt x="156" y="1208"/>
                      </a:lnTo>
                      <a:lnTo>
                        <a:pt x="152" y="1220"/>
                      </a:lnTo>
                      <a:lnTo>
                        <a:pt x="148" y="1236"/>
                      </a:lnTo>
                      <a:lnTo>
                        <a:pt x="144" y="1246"/>
                      </a:lnTo>
                      <a:lnTo>
                        <a:pt x="140" y="1332"/>
                      </a:lnTo>
                      <a:lnTo>
                        <a:pt x="136" y="1462"/>
                      </a:lnTo>
                      <a:lnTo>
                        <a:pt x="132" y="1628"/>
                      </a:lnTo>
                      <a:lnTo>
                        <a:pt x="132" y="1640"/>
                      </a:lnTo>
                      <a:lnTo>
                        <a:pt x="152" y="1644"/>
                      </a:lnTo>
                      <a:lnTo>
                        <a:pt x="160" y="1644"/>
                      </a:lnTo>
                      <a:lnTo>
                        <a:pt x="156" y="1660"/>
                      </a:lnTo>
                      <a:lnTo>
                        <a:pt x="156" y="1726"/>
                      </a:lnTo>
                      <a:lnTo>
                        <a:pt x="160" y="1758"/>
                      </a:lnTo>
                      <a:lnTo>
                        <a:pt x="164" y="1788"/>
                      </a:lnTo>
                      <a:lnTo>
                        <a:pt x="168" y="1816"/>
                      </a:lnTo>
                      <a:lnTo>
                        <a:pt x="172" y="1844"/>
                      </a:lnTo>
                      <a:lnTo>
                        <a:pt x="176" y="1932"/>
                      </a:lnTo>
                      <a:lnTo>
                        <a:pt x="180" y="1948"/>
                      </a:lnTo>
                      <a:lnTo>
                        <a:pt x="184" y="1960"/>
                      </a:lnTo>
                      <a:lnTo>
                        <a:pt x="188" y="1968"/>
                      </a:lnTo>
                      <a:lnTo>
                        <a:pt x="192" y="2018"/>
                      </a:lnTo>
                      <a:lnTo>
                        <a:pt x="196" y="2038"/>
                      </a:lnTo>
                      <a:lnTo>
                        <a:pt x="196" y="2062"/>
                      </a:lnTo>
                      <a:lnTo>
                        <a:pt x="192" y="2080"/>
                      </a:lnTo>
                      <a:lnTo>
                        <a:pt x="188" y="2096"/>
                      </a:lnTo>
                      <a:lnTo>
                        <a:pt x="184" y="2112"/>
                      </a:lnTo>
                      <a:lnTo>
                        <a:pt x="180" y="2128"/>
                      </a:lnTo>
                      <a:lnTo>
                        <a:pt x="176" y="2178"/>
                      </a:lnTo>
                      <a:lnTo>
                        <a:pt x="172" y="2198"/>
                      </a:lnTo>
                      <a:lnTo>
                        <a:pt x="168" y="2220"/>
                      </a:lnTo>
                      <a:lnTo>
                        <a:pt x="164" y="2244"/>
                      </a:lnTo>
                      <a:lnTo>
                        <a:pt x="160" y="2272"/>
                      </a:lnTo>
                      <a:lnTo>
                        <a:pt x="156" y="2298"/>
                      </a:lnTo>
                      <a:lnTo>
                        <a:pt x="152" y="2322"/>
                      </a:lnTo>
                      <a:lnTo>
                        <a:pt x="148" y="2354"/>
                      </a:lnTo>
                      <a:lnTo>
                        <a:pt x="148" y="2466"/>
                      </a:lnTo>
                      <a:lnTo>
                        <a:pt x="152" y="2518"/>
                      </a:lnTo>
                      <a:lnTo>
                        <a:pt x="156" y="2548"/>
                      </a:lnTo>
                      <a:lnTo>
                        <a:pt x="160" y="2572"/>
                      </a:lnTo>
                      <a:lnTo>
                        <a:pt x="160" y="2626"/>
                      </a:lnTo>
                      <a:lnTo>
                        <a:pt x="160" y="2744"/>
                      </a:lnTo>
                      <a:lnTo>
                        <a:pt x="164" y="2774"/>
                      </a:lnTo>
                      <a:lnTo>
                        <a:pt x="168" y="2798"/>
                      </a:lnTo>
                      <a:lnTo>
                        <a:pt x="172" y="2826"/>
                      </a:lnTo>
                      <a:lnTo>
                        <a:pt x="176" y="2872"/>
                      </a:lnTo>
                      <a:lnTo>
                        <a:pt x="176" y="2914"/>
                      </a:lnTo>
                      <a:lnTo>
                        <a:pt x="172" y="2918"/>
                      </a:lnTo>
                      <a:lnTo>
                        <a:pt x="168" y="2926"/>
                      </a:lnTo>
                      <a:lnTo>
                        <a:pt x="164" y="2930"/>
                      </a:lnTo>
                      <a:lnTo>
                        <a:pt x="160" y="2934"/>
                      </a:lnTo>
                      <a:lnTo>
                        <a:pt x="156" y="2938"/>
                      </a:lnTo>
                      <a:lnTo>
                        <a:pt x="152" y="2942"/>
                      </a:lnTo>
                      <a:lnTo>
                        <a:pt x="148" y="2946"/>
                      </a:lnTo>
                      <a:lnTo>
                        <a:pt x="144" y="2950"/>
                      </a:lnTo>
                      <a:lnTo>
                        <a:pt x="140" y="2954"/>
                      </a:lnTo>
                      <a:lnTo>
                        <a:pt x="136" y="2958"/>
                      </a:lnTo>
                      <a:lnTo>
                        <a:pt x="132" y="2966"/>
                      </a:lnTo>
                      <a:lnTo>
                        <a:pt x="128" y="2970"/>
                      </a:lnTo>
                      <a:lnTo>
                        <a:pt x="124" y="2974"/>
                      </a:lnTo>
                      <a:lnTo>
                        <a:pt x="122" y="2980"/>
                      </a:lnTo>
                      <a:lnTo>
                        <a:pt x="118" y="3012"/>
                      </a:lnTo>
                      <a:lnTo>
                        <a:pt x="114" y="3020"/>
                      </a:lnTo>
                      <a:lnTo>
                        <a:pt x="114" y="3052"/>
                      </a:lnTo>
                      <a:lnTo>
                        <a:pt x="118" y="3054"/>
                      </a:lnTo>
                      <a:lnTo>
                        <a:pt x="124" y="3058"/>
                      </a:lnTo>
                      <a:lnTo>
                        <a:pt x="160" y="3058"/>
                      </a:lnTo>
                      <a:lnTo>
                        <a:pt x="234" y="3054"/>
                      </a:lnTo>
                      <a:lnTo>
                        <a:pt x="276" y="3052"/>
                      </a:lnTo>
                      <a:lnTo>
                        <a:pt x="288" y="3048"/>
                      </a:lnTo>
                      <a:lnTo>
                        <a:pt x="300" y="3044"/>
                      </a:lnTo>
                      <a:lnTo>
                        <a:pt x="308" y="3040"/>
                      </a:lnTo>
                      <a:lnTo>
                        <a:pt x="312" y="3036"/>
                      </a:lnTo>
                      <a:lnTo>
                        <a:pt x="316" y="3032"/>
                      </a:lnTo>
                      <a:lnTo>
                        <a:pt x="320" y="3028"/>
                      </a:lnTo>
                      <a:lnTo>
                        <a:pt x="324" y="3024"/>
                      </a:lnTo>
                      <a:lnTo>
                        <a:pt x="328" y="3020"/>
                      </a:lnTo>
                      <a:lnTo>
                        <a:pt x="332" y="3012"/>
                      </a:lnTo>
                      <a:lnTo>
                        <a:pt x="332" y="3000"/>
                      </a:lnTo>
                      <a:lnTo>
                        <a:pt x="348" y="2996"/>
                      </a:lnTo>
                      <a:lnTo>
                        <a:pt x="358" y="2992"/>
                      </a:lnTo>
                      <a:lnTo>
                        <a:pt x="366" y="2988"/>
                      </a:lnTo>
                      <a:lnTo>
                        <a:pt x="370" y="2984"/>
                      </a:lnTo>
                      <a:lnTo>
                        <a:pt x="374" y="2980"/>
                      </a:lnTo>
                      <a:lnTo>
                        <a:pt x="382" y="2978"/>
                      </a:lnTo>
                      <a:lnTo>
                        <a:pt x="386" y="2970"/>
                      </a:lnTo>
                      <a:lnTo>
                        <a:pt x="386" y="2962"/>
                      </a:lnTo>
                      <a:lnTo>
                        <a:pt x="382" y="2926"/>
                      </a:lnTo>
                      <a:lnTo>
                        <a:pt x="378" y="2910"/>
                      </a:lnTo>
                      <a:lnTo>
                        <a:pt x="374" y="2896"/>
                      </a:lnTo>
                      <a:lnTo>
                        <a:pt x="382" y="2896"/>
                      </a:lnTo>
                      <a:lnTo>
                        <a:pt x="386" y="2864"/>
                      </a:lnTo>
                      <a:lnTo>
                        <a:pt x="390" y="2848"/>
                      </a:lnTo>
                      <a:lnTo>
                        <a:pt x="394" y="2826"/>
                      </a:lnTo>
                      <a:lnTo>
                        <a:pt x="398" y="2818"/>
                      </a:lnTo>
                      <a:lnTo>
                        <a:pt x="402" y="2806"/>
                      </a:lnTo>
                      <a:lnTo>
                        <a:pt x="406" y="2790"/>
                      </a:lnTo>
                      <a:lnTo>
                        <a:pt x="410" y="2778"/>
                      </a:lnTo>
                      <a:lnTo>
                        <a:pt x="414" y="2762"/>
                      </a:lnTo>
                      <a:lnTo>
                        <a:pt x="418" y="2750"/>
                      </a:lnTo>
                      <a:lnTo>
                        <a:pt x="422" y="2736"/>
                      </a:lnTo>
                      <a:lnTo>
                        <a:pt x="424" y="2720"/>
                      </a:lnTo>
                      <a:lnTo>
                        <a:pt x="428" y="2700"/>
                      </a:lnTo>
                      <a:lnTo>
                        <a:pt x="432" y="2676"/>
                      </a:lnTo>
                      <a:lnTo>
                        <a:pt x="436" y="2654"/>
                      </a:lnTo>
                      <a:lnTo>
                        <a:pt x="440" y="2630"/>
                      </a:lnTo>
                      <a:lnTo>
                        <a:pt x="444" y="2588"/>
                      </a:lnTo>
                      <a:lnTo>
                        <a:pt x="448" y="2514"/>
                      </a:lnTo>
                      <a:lnTo>
                        <a:pt x="448" y="2408"/>
                      </a:lnTo>
                      <a:lnTo>
                        <a:pt x="444" y="2272"/>
                      </a:lnTo>
                      <a:lnTo>
                        <a:pt x="440" y="2162"/>
                      </a:lnTo>
                      <a:lnTo>
                        <a:pt x="440" y="1948"/>
                      </a:lnTo>
                      <a:lnTo>
                        <a:pt x="444" y="1918"/>
                      </a:lnTo>
                      <a:lnTo>
                        <a:pt x="448" y="1906"/>
                      </a:lnTo>
                      <a:lnTo>
                        <a:pt x="452" y="1894"/>
                      </a:lnTo>
                      <a:lnTo>
                        <a:pt x="456" y="1878"/>
                      </a:lnTo>
                      <a:lnTo>
                        <a:pt x="460" y="1866"/>
                      </a:lnTo>
                      <a:lnTo>
                        <a:pt x="464" y="1850"/>
                      </a:lnTo>
                      <a:lnTo>
                        <a:pt x="468" y="1840"/>
                      </a:lnTo>
                      <a:lnTo>
                        <a:pt x="472" y="1832"/>
                      </a:lnTo>
                      <a:lnTo>
                        <a:pt x="476" y="1824"/>
                      </a:lnTo>
                      <a:lnTo>
                        <a:pt x="480" y="1816"/>
                      </a:lnTo>
                      <a:lnTo>
                        <a:pt x="484" y="1808"/>
                      </a:lnTo>
                      <a:lnTo>
                        <a:pt x="488" y="1792"/>
                      </a:lnTo>
                      <a:lnTo>
                        <a:pt x="492" y="1780"/>
                      </a:lnTo>
                      <a:lnTo>
                        <a:pt x="496" y="1764"/>
                      </a:lnTo>
                      <a:lnTo>
                        <a:pt x="500" y="1746"/>
                      </a:lnTo>
                      <a:lnTo>
                        <a:pt x="502" y="1730"/>
                      </a:lnTo>
                      <a:lnTo>
                        <a:pt x="502" y="1754"/>
                      </a:lnTo>
                      <a:lnTo>
                        <a:pt x="506" y="1784"/>
                      </a:lnTo>
                      <a:lnTo>
                        <a:pt x="510" y="1812"/>
                      </a:lnTo>
                      <a:lnTo>
                        <a:pt x="514" y="1836"/>
                      </a:lnTo>
                      <a:lnTo>
                        <a:pt x="518" y="1854"/>
                      </a:lnTo>
                      <a:lnTo>
                        <a:pt x="522" y="1878"/>
                      </a:lnTo>
                      <a:lnTo>
                        <a:pt x="526" y="1898"/>
                      </a:lnTo>
                      <a:lnTo>
                        <a:pt x="530" y="1918"/>
                      </a:lnTo>
                      <a:lnTo>
                        <a:pt x="534" y="1936"/>
                      </a:lnTo>
                      <a:lnTo>
                        <a:pt x="538" y="1952"/>
                      </a:lnTo>
                      <a:lnTo>
                        <a:pt x="542" y="1968"/>
                      </a:lnTo>
                      <a:lnTo>
                        <a:pt x="546" y="2038"/>
                      </a:lnTo>
                      <a:lnTo>
                        <a:pt x="550" y="2140"/>
                      </a:lnTo>
                      <a:lnTo>
                        <a:pt x="550" y="2182"/>
                      </a:lnTo>
                      <a:lnTo>
                        <a:pt x="546" y="2220"/>
                      </a:lnTo>
                      <a:lnTo>
                        <a:pt x="542" y="2264"/>
                      </a:lnTo>
                      <a:lnTo>
                        <a:pt x="538" y="2338"/>
                      </a:lnTo>
                      <a:lnTo>
                        <a:pt x="538" y="2580"/>
                      </a:lnTo>
                      <a:lnTo>
                        <a:pt x="542" y="2626"/>
                      </a:lnTo>
                      <a:lnTo>
                        <a:pt x="546" y="2658"/>
                      </a:lnTo>
                      <a:lnTo>
                        <a:pt x="550" y="2680"/>
                      </a:lnTo>
                      <a:lnTo>
                        <a:pt x="554" y="2704"/>
                      </a:lnTo>
                      <a:lnTo>
                        <a:pt x="558" y="2732"/>
                      </a:lnTo>
                      <a:lnTo>
                        <a:pt x="562" y="2748"/>
                      </a:lnTo>
                      <a:lnTo>
                        <a:pt x="566" y="2762"/>
                      </a:lnTo>
                      <a:lnTo>
                        <a:pt x="570" y="2778"/>
                      </a:lnTo>
                      <a:lnTo>
                        <a:pt x="574" y="2794"/>
                      </a:lnTo>
                      <a:lnTo>
                        <a:pt x="576" y="2806"/>
                      </a:lnTo>
                      <a:lnTo>
                        <a:pt x="580" y="2826"/>
                      </a:lnTo>
                      <a:lnTo>
                        <a:pt x="584" y="2840"/>
                      </a:lnTo>
                      <a:lnTo>
                        <a:pt x="588" y="2848"/>
                      </a:lnTo>
                      <a:lnTo>
                        <a:pt x="592" y="2860"/>
                      </a:lnTo>
                      <a:lnTo>
                        <a:pt x="596" y="2868"/>
                      </a:lnTo>
                      <a:lnTo>
                        <a:pt x="596" y="2884"/>
                      </a:lnTo>
                      <a:lnTo>
                        <a:pt x="592" y="2922"/>
                      </a:lnTo>
                      <a:lnTo>
                        <a:pt x="592" y="2938"/>
                      </a:lnTo>
                      <a:lnTo>
                        <a:pt x="596" y="2942"/>
                      </a:lnTo>
                      <a:lnTo>
                        <a:pt x="600" y="2946"/>
                      </a:lnTo>
                      <a:lnTo>
                        <a:pt x="608" y="2950"/>
                      </a:lnTo>
                      <a:lnTo>
                        <a:pt x="620" y="2954"/>
                      </a:lnTo>
                      <a:lnTo>
                        <a:pt x="640" y="2954"/>
                      </a:lnTo>
                      <a:lnTo>
                        <a:pt x="640" y="2974"/>
                      </a:lnTo>
                      <a:lnTo>
                        <a:pt x="644" y="2980"/>
                      </a:lnTo>
                      <a:lnTo>
                        <a:pt x="652" y="2984"/>
                      </a:lnTo>
                      <a:lnTo>
                        <a:pt x="654" y="2988"/>
                      </a:lnTo>
                      <a:lnTo>
                        <a:pt x="658" y="2992"/>
                      </a:lnTo>
                      <a:lnTo>
                        <a:pt x="666" y="2996"/>
                      </a:lnTo>
                      <a:lnTo>
                        <a:pt x="686" y="3000"/>
                      </a:lnTo>
                      <a:lnTo>
                        <a:pt x="698" y="3000"/>
                      </a:lnTo>
                      <a:lnTo>
                        <a:pt x="752" y="2996"/>
                      </a:lnTo>
                      <a:lnTo>
                        <a:pt x="796" y="2992"/>
                      </a:lnTo>
                      <a:lnTo>
                        <a:pt x="826" y="2988"/>
                      </a:lnTo>
                      <a:lnTo>
                        <a:pt x="838" y="2984"/>
                      </a:lnTo>
                      <a:lnTo>
                        <a:pt x="842" y="2980"/>
                      </a:lnTo>
                      <a:lnTo>
                        <a:pt x="846" y="2974"/>
                      </a:lnTo>
                      <a:lnTo>
                        <a:pt x="846" y="2962"/>
                      </a:lnTo>
                      <a:lnTo>
                        <a:pt x="842" y="2942"/>
                      </a:lnTo>
                      <a:lnTo>
                        <a:pt x="838" y="2938"/>
                      </a:lnTo>
                      <a:lnTo>
                        <a:pt x="834" y="2914"/>
                      </a:lnTo>
                      <a:lnTo>
                        <a:pt x="830" y="2906"/>
                      </a:lnTo>
                      <a:lnTo>
                        <a:pt x="826" y="2902"/>
                      </a:lnTo>
                      <a:lnTo>
                        <a:pt x="822" y="2900"/>
                      </a:lnTo>
                      <a:lnTo>
                        <a:pt x="818" y="2896"/>
                      </a:lnTo>
                      <a:lnTo>
                        <a:pt x="814" y="2892"/>
                      </a:lnTo>
                      <a:lnTo>
                        <a:pt x="810" y="2888"/>
                      </a:lnTo>
                      <a:lnTo>
                        <a:pt x="806" y="2884"/>
                      </a:lnTo>
                      <a:lnTo>
                        <a:pt x="804" y="2880"/>
                      </a:lnTo>
                      <a:lnTo>
                        <a:pt x="800" y="2876"/>
                      </a:lnTo>
                      <a:lnTo>
                        <a:pt x="796" y="2872"/>
                      </a:lnTo>
                      <a:lnTo>
                        <a:pt x="796" y="2860"/>
                      </a:lnTo>
                      <a:lnTo>
                        <a:pt x="800" y="2844"/>
                      </a:lnTo>
                      <a:lnTo>
                        <a:pt x="804" y="2828"/>
                      </a:lnTo>
                      <a:lnTo>
                        <a:pt x="806" y="2822"/>
                      </a:lnTo>
                      <a:lnTo>
                        <a:pt x="810" y="2810"/>
                      </a:lnTo>
                      <a:lnTo>
                        <a:pt x="814" y="2798"/>
                      </a:lnTo>
                      <a:lnTo>
                        <a:pt x="818" y="2790"/>
                      </a:lnTo>
                      <a:lnTo>
                        <a:pt x="822" y="2778"/>
                      </a:lnTo>
                      <a:lnTo>
                        <a:pt x="826" y="2766"/>
                      </a:lnTo>
                      <a:lnTo>
                        <a:pt x="830" y="2744"/>
                      </a:lnTo>
                      <a:lnTo>
                        <a:pt x="830" y="2528"/>
                      </a:lnTo>
                      <a:lnTo>
                        <a:pt x="830" y="2502"/>
                      </a:lnTo>
                      <a:lnTo>
                        <a:pt x="834" y="2482"/>
                      </a:lnTo>
                      <a:lnTo>
                        <a:pt x="838" y="2458"/>
                      </a:lnTo>
                      <a:lnTo>
                        <a:pt x="842" y="2428"/>
                      </a:lnTo>
                      <a:lnTo>
                        <a:pt x="842" y="2268"/>
                      </a:lnTo>
                      <a:lnTo>
                        <a:pt x="838" y="2236"/>
                      </a:lnTo>
                      <a:lnTo>
                        <a:pt x="838" y="1968"/>
                      </a:lnTo>
                      <a:lnTo>
                        <a:pt x="842" y="1932"/>
                      </a:lnTo>
                      <a:lnTo>
                        <a:pt x="846" y="1902"/>
                      </a:lnTo>
                      <a:lnTo>
                        <a:pt x="850" y="1866"/>
                      </a:lnTo>
                      <a:lnTo>
                        <a:pt x="854" y="1824"/>
                      </a:lnTo>
                      <a:lnTo>
                        <a:pt x="854" y="1628"/>
                      </a:lnTo>
                      <a:lnTo>
                        <a:pt x="850" y="1578"/>
                      </a:lnTo>
                      <a:lnTo>
                        <a:pt x="870" y="1578"/>
                      </a:lnTo>
                      <a:lnTo>
                        <a:pt x="912" y="1578"/>
                      </a:lnTo>
                      <a:lnTo>
                        <a:pt x="920" y="1582"/>
                      </a:lnTo>
                      <a:lnTo>
                        <a:pt x="928" y="1586"/>
                      </a:lnTo>
                      <a:lnTo>
                        <a:pt x="940" y="1590"/>
                      </a:lnTo>
                      <a:lnTo>
                        <a:pt x="948" y="1594"/>
                      </a:lnTo>
                      <a:lnTo>
                        <a:pt x="954" y="1598"/>
                      </a:lnTo>
                      <a:lnTo>
                        <a:pt x="962" y="1602"/>
                      </a:lnTo>
                      <a:lnTo>
                        <a:pt x="974" y="1606"/>
                      </a:lnTo>
                      <a:lnTo>
                        <a:pt x="986" y="1610"/>
                      </a:lnTo>
                      <a:lnTo>
                        <a:pt x="998" y="1614"/>
                      </a:lnTo>
                      <a:lnTo>
                        <a:pt x="1010" y="1616"/>
                      </a:lnTo>
                      <a:lnTo>
                        <a:pt x="1022" y="1620"/>
                      </a:lnTo>
                      <a:lnTo>
                        <a:pt x="1032" y="1624"/>
                      </a:lnTo>
                      <a:lnTo>
                        <a:pt x="1048" y="1628"/>
                      </a:lnTo>
                      <a:lnTo>
                        <a:pt x="1060" y="1632"/>
                      </a:lnTo>
                      <a:lnTo>
                        <a:pt x="1076" y="1636"/>
                      </a:lnTo>
                      <a:lnTo>
                        <a:pt x="1092" y="1640"/>
                      </a:lnTo>
                      <a:lnTo>
                        <a:pt x="1096" y="1644"/>
                      </a:lnTo>
                      <a:lnTo>
                        <a:pt x="1104" y="1648"/>
                      </a:lnTo>
                      <a:lnTo>
                        <a:pt x="1106" y="1652"/>
                      </a:lnTo>
                      <a:lnTo>
                        <a:pt x="1114" y="1656"/>
                      </a:lnTo>
                      <a:lnTo>
                        <a:pt x="1126" y="1656"/>
                      </a:lnTo>
                      <a:lnTo>
                        <a:pt x="1130" y="1652"/>
                      </a:lnTo>
                      <a:lnTo>
                        <a:pt x="1130" y="1640"/>
                      </a:lnTo>
                      <a:lnTo>
                        <a:pt x="1126" y="1620"/>
                      </a:lnTo>
                      <a:lnTo>
                        <a:pt x="1122" y="1610"/>
                      </a:lnTo>
                      <a:lnTo>
                        <a:pt x="1118" y="1598"/>
                      </a:lnTo>
                      <a:lnTo>
                        <a:pt x="1114" y="1582"/>
                      </a:lnTo>
                      <a:lnTo>
                        <a:pt x="1110" y="1562"/>
                      </a:lnTo>
                      <a:lnTo>
                        <a:pt x="1106" y="1542"/>
                      </a:lnTo>
                      <a:lnTo>
                        <a:pt x="1104" y="1524"/>
                      </a:lnTo>
                      <a:lnTo>
                        <a:pt x="1100" y="1504"/>
                      </a:lnTo>
                      <a:lnTo>
                        <a:pt x="1096" y="1480"/>
                      </a:lnTo>
                      <a:lnTo>
                        <a:pt x="1092" y="1462"/>
                      </a:lnTo>
                      <a:lnTo>
                        <a:pt x="1088" y="1438"/>
                      </a:lnTo>
                      <a:lnTo>
                        <a:pt x="1084" y="1414"/>
                      </a:lnTo>
                      <a:lnTo>
                        <a:pt x="1080" y="1392"/>
                      </a:lnTo>
                      <a:lnTo>
                        <a:pt x="1076" y="1364"/>
                      </a:lnTo>
                      <a:lnTo>
                        <a:pt x="1072" y="1348"/>
                      </a:lnTo>
                      <a:lnTo>
                        <a:pt x="1080" y="1348"/>
                      </a:lnTo>
                      <a:lnTo>
                        <a:pt x="1154" y="1344"/>
                      </a:lnTo>
                      <a:lnTo>
                        <a:pt x="1228" y="1340"/>
                      </a:lnTo>
                      <a:lnTo>
                        <a:pt x="1302" y="1336"/>
                      </a:lnTo>
                      <a:lnTo>
                        <a:pt x="1384" y="1332"/>
                      </a:lnTo>
                      <a:lnTo>
                        <a:pt x="1466" y="1328"/>
                      </a:lnTo>
                      <a:lnTo>
                        <a:pt x="1536" y="1324"/>
                      </a:lnTo>
                      <a:lnTo>
                        <a:pt x="1606" y="1320"/>
                      </a:lnTo>
                      <a:lnTo>
                        <a:pt x="1688" y="1316"/>
                      </a:lnTo>
                      <a:lnTo>
                        <a:pt x="1774" y="1314"/>
                      </a:lnTo>
                      <a:lnTo>
                        <a:pt x="1836" y="1310"/>
                      </a:lnTo>
                      <a:lnTo>
                        <a:pt x="1898" y="1306"/>
                      </a:lnTo>
                      <a:lnTo>
                        <a:pt x="1976" y="1302"/>
                      </a:lnTo>
                      <a:lnTo>
                        <a:pt x="1976" y="1278"/>
                      </a:lnTo>
                      <a:lnTo>
                        <a:pt x="1972" y="1246"/>
                      </a:lnTo>
                      <a:lnTo>
                        <a:pt x="1968" y="1216"/>
                      </a:lnTo>
                      <a:lnTo>
                        <a:pt x="1964" y="1180"/>
                      </a:lnTo>
                      <a:lnTo>
                        <a:pt x="1960" y="1150"/>
                      </a:lnTo>
                      <a:lnTo>
                        <a:pt x="1956" y="1114"/>
                      </a:lnTo>
                      <a:lnTo>
                        <a:pt x="1952" y="1084"/>
                      </a:lnTo>
                      <a:lnTo>
                        <a:pt x="1948" y="1048"/>
                      </a:lnTo>
                      <a:lnTo>
                        <a:pt x="1944" y="1016"/>
                      </a:lnTo>
                      <a:lnTo>
                        <a:pt x="1940" y="982"/>
                      </a:lnTo>
                      <a:lnTo>
                        <a:pt x="1938" y="950"/>
                      </a:lnTo>
                      <a:lnTo>
                        <a:pt x="1934" y="916"/>
                      </a:lnTo>
                      <a:lnTo>
                        <a:pt x="1930" y="884"/>
                      </a:lnTo>
                      <a:lnTo>
                        <a:pt x="1926" y="850"/>
                      </a:lnTo>
                      <a:lnTo>
                        <a:pt x="1926" y="826"/>
                      </a:lnTo>
                      <a:lnTo>
                        <a:pt x="1930" y="822"/>
                      </a:lnTo>
                      <a:lnTo>
                        <a:pt x="1930" y="806"/>
                      </a:lnTo>
                      <a:lnTo>
                        <a:pt x="1926" y="802"/>
                      </a:lnTo>
                      <a:lnTo>
                        <a:pt x="1918" y="802"/>
                      </a:lnTo>
                      <a:lnTo>
                        <a:pt x="1922" y="790"/>
                      </a:lnTo>
                      <a:lnTo>
                        <a:pt x="1934" y="786"/>
                      </a:lnTo>
                      <a:lnTo>
                        <a:pt x="1938" y="784"/>
                      </a:lnTo>
                      <a:lnTo>
                        <a:pt x="1938" y="764"/>
                      </a:lnTo>
                      <a:lnTo>
                        <a:pt x="1934" y="760"/>
                      </a:lnTo>
                      <a:lnTo>
                        <a:pt x="1930" y="756"/>
                      </a:lnTo>
                      <a:lnTo>
                        <a:pt x="1914" y="756"/>
                      </a:lnTo>
                      <a:lnTo>
                        <a:pt x="1914" y="744"/>
                      </a:lnTo>
                      <a:lnTo>
                        <a:pt x="1910" y="724"/>
                      </a:lnTo>
                      <a:lnTo>
                        <a:pt x="1922" y="724"/>
                      </a:lnTo>
                      <a:lnTo>
                        <a:pt x="1926" y="720"/>
                      </a:lnTo>
                      <a:lnTo>
                        <a:pt x="1930" y="716"/>
                      </a:lnTo>
                      <a:lnTo>
                        <a:pt x="1930" y="702"/>
                      </a:lnTo>
                      <a:lnTo>
                        <a:pt x="1926" y="698"/>
                      </a:lnTo>
                      <a:lnTo>
                        <a:pt x="1918" y="694"/>
                      </a:lnTo>
                      <a:lnTo>
                        <a:pt x="1906" y="694"/>
                      </a:lnTo>
                      <a:lnTo>
                        <a:pt x="1906" y="670"/>
                      </a:lnTo>
                      <a:lnTo>
                        <a:pt x="1902" y="632"/>
                      </a:lnTo>
                      <a:lnTo>
                        <a:pt x="1898" y="588"/>
                      </a:lnTo>
                      <a:lnTo>
                        <a:pt x="1894" y="550"/>
                      </a:lnTo>
                      <a:lnTo>
                        <a:pt x="1890" y="518"/>
                      </a:lnTo>
                      <a:lnTo>
                        <a:pt x="1886" y="502"/>
                      </a:lnTo>
                      <a:lnTo>
                        <a:pt x="1824" y="502"/>
                      </a:lnTo>
                      <a:lnTo>
                        <a:pt x="1726" y="506"/>
                      </a:lnTo>
                      <a:lnTo>
                        <a:pt x="1626" y="510"/>
                      </a:lnTo>
                      <a:lnTo>
                        <a:pt x="1524" y="514"/>
                      </a:lnTo>
                      <a:lnTo>
                        <a:pt x="1410" y="518"/>
                      </a:lnTo>
                      <a:lnTo>
                        <a:pt x="1302" y="522"/>
                      </a:lnTo>
                      <a:lnTo>
                        <a:pt x="1200" y="526"/>
                      </a:lnTo>
                      <a:lnTo>
                        <a:pt x="1064" y="530"/>
                      </a:lnTo>
                      <a:lnTo>
                        <a:pt x="962" y="534"/>
                      </a:lnTo>
                      <a:lnTo>
                        <a:pt x="962" y="526"/>
                      </a:lnTo>
                      <a:lnTo>
                        <a:pt x="958" y="518"/>
                      </a:lnTo>
                      <a:lnTo>
                        <a:pt x="954" y="510"/>
                      </a:lnTo>
                      <a:lnTo>
                        <a:pt x="952" y="506"/>
                      </a:lnTo>
                      <a:lnTo>
                        <a:pt x="948" y="498"/>
                      </a:lnTo>
                      <a:lnTo>
                        <a:pt x="944" y="490"/>
                      </a:lnTo>
                      <a:lnTo>
                        <a:pt x="940" y="486"/>
                      </a:lnTo>
                      <a:lnTo>
                        <a:pt x="936" y="484"/>
                      </a:lnTo>
                      <a:lnTo>
                        <a:pt x="932" y="480"/>
                      </a:lnTo>
                      <a:lnTo>
                        <a:pt x="928" y="476"/>
                      </a:lnTo>
                      <a:lnTo>
                        <a:pt x="924" y="472"/>
                      </a:lnTo>
                      <a:lnTo>
                        <a:pt x="920" y="468"/>
                      </a:lnTo>
                      <a:lnTo>
                        <a:pt x="916" y="464"/>
                      </a:lnTo>
                      <a:lnTo>
                        <a:pt x="908" y="460"/>
                      </a:lnTo>
                      <a:lnTo>
                        <a:pt x="892" y="456"/>
                      </a:lnTo>
                      <a:lnTo>
                        <a:pt x="888" y="452"/>
                      </a:lnTo>
                      <a:lnTo>
                        <a:pt x="880" y="448"/>
                      </a:lnTo>
                      <a:lnTo>
                        <a:pt x="874" y="444"/>
                      </a:lnTo>
                      <a:lnTo>
                        <a:pt x="866" y="440"/>
                      </a:lnTo>
                      <a:lnTo>
                        <a:pt x="854" y="436"/>
                      </a:lnTo>
                      <a:lnTo>
                        <a:pt x="842" y="432"/>
                      </a:lnTo>
                      <a:lnTo>
                        <a:pt x="822" y="428"/>
                      </a:lnTo>
                      <a:lnTo>
                        <a:pt x="806" y="424"/>
                      </a:lnTo>
                      <a:lnTo>
                        <a:pt x="796" y="420"/>
                      </a:lnTo>
                      <a:lnTo>
                        <a:pt x="776" y="416"/>
                      </a:lnTo>
                      <a:lnTo>
                        <a:pt x="760" y="412"/>
                      </a:lnTo>
                      <a:lnTo>
                        <a:pt x="744" y="408"/>
                      </a:lnTo>
                      <a:lnTo>
                        <a:pt x="744" y="402"/>
                      </a:lnTo>
                      <a:lnTo>
                        <a:pt x="748" y="386"/>
                      </a:lnTo>
                      <a:lnTo>
                        <a:pt x="748" y="378"/>
                      </a:lnTo>
                      <a:lnTo>
                        <a:pt x="760" y="378"/>
                      </a:lnTo>
                      <a:lnTo>
                        <a:pt x="768" y="374"/>
                      </a:lnTo>
                      <a:lnTo>
                        <a:pt x="772" y="366"/>
                      </a:lnTo>
                      <a:lnTo>
                        <a:pt x="772" y="354"/>
                      </a:lnTo>
                      <a:lnTo>
                        <a:pt x="768" y="342"/>
                      </a:lnTo>
                      <a:lnTo>
                        <a:pt x="768" y="334"/>
                      </a:lnTo>
                      <a:lnTo>
                        <a:pt x="772" y="320"/>
                      </a:lnTo>
                      <a:lnTo>
                        <a:pt x="772" y="292"/>
                      </a:lnTo>
                      <a:lnTo>
                        <a:pt x="772" y="288"/>
                      </a:lnTo>
                      <a:lnTo>
                        <a:pt x="772" y="276"/>
                      </a:lnTo>
                      <a:lnTo>
                        <a:pt x="780" y="280"/>
                      </a:lnTo>
                      <a:lnTo>
                        <a:pt x="788" y="280"/>
                      </a:lnTo>
                      <a:lnTo>
                        <a:pt x="788" y="276"/>
                      </a:lnTo>
                      <a:lnTo>
                        <a:pt x="784" y="272"/>
                      </a:lnTo>
                      <a:lnTo>
                        <a:pt x="780" y="264"/>
                      </a:lnTo>
                      <a:lnTo>
                        <a:pt x="784" y="260"/>
                      </a:lnTo>
                      <a:lnTo>
                        <a:pt x="788" y="256"/>
                      </a:lnTo>
                      <a:lnTo>
                        <a:pt x="792" y="254"/>
                      </a:lnTo>
                      <a:lnTo>
                        <a:pt x="796" y="250"/>
                      </a:lnTo>
                      <a:lnTo>
                        <a:pt x="800" y="246"/>
                      </a:lnTo>
                      <a:lnTo>
                        <a:pt x="800" y="238"/>
                      </a:lnTo>
                      <a:lnTo>
                        <a:pt x="796" y="194"/>
                      </a:lnTo>
                      <a:lnTo>
                        <a:pt x="792" y="164"/>
                      </a:lnTo>
                      <a:lnTo>
                        <a:pt x="788" y="152"/>
                      </a:lnTo>
                      <a:lnTo>
                        <a:pt x="784" y="120"/>
                      </a:lnTo>
                      <a:lnTo>
                        <a:pt x="780" y="108"/>
                      </a:lnTo>
                      <a:lnTo>
                        <a:pt x="776" y="98"/>
                      </a:lnTo>
                      <a:lnTo>
                        <a:pt x="772" y="90"/>
                      </a:lnTo>
                      <a:lnTo>
                        <a:pt x="768" y="82"/>
                      </a:lnTo>
                      <a:lnTo>
                        <a:pt x="764" y="78"/>
                      </a:lnTo>
                      <a:lnTo>
                        <a:pt x="760" y="70"/>
                      </a:lnTo>
                      <a:lnTo>
                        <a:pt x="756" y="66"/>
                      </a:lnTo>
                      <a:lnTo>
                        <a:pt x="752" y="58"/>
                      </a:lnTo>
                      <a:lnTo>
                        <a:pt x="748" y="54"/>
                      </a:lnTo>
                      <a:lnTo>
                        <a:pt x="744" y="50"/>
                      </a:lnTo>
                      <a:lnTo>
                        <a:pt x="740" y="46"/>
                      </a:lnTo>
                      <a:lnTo>
                        <a:pt x="736" y="42"/>
                      </a:lnTo>
                      <a:lnTo>
                        <a:pt x="732" y="38"/>
                      </a:lnTo>
                      <a:lnTo>
                        <a:pt x="726" y="34"/>
                      </a:lnTo>
                      <a:lnTo>
                        <a:pt x="722" y="30"/>
                      </a:lnTo>
                      <a:lnTo>
                        <a:pt x="714" y="28"/>
                      </a:lnTo>
                      <a:lnTo>
                        <a:pt x="710" y="24"/>
                      </a:lnTo>
                      <a:lnTo>
                        <a:pt x="702" y="20"/>
                      </a:lnTo>
                      <a:lnTo>
                        <a:pt x="694" y="16"/>
                      </a:lnTo>
                      <a:lnTo>
                        <a:pt x="686" y="12"/>
                      </a:lnTo>
                      <a:lnTo>
                        <a:pt x="674" y="8"/>
                      </a:lnTo>
                      <a:lnTo>
                        <a:pt x="654" y="4"/>
                      </a:lnTo>
                      <a:lnTo>
                        <a:pt x="640" y="0"/>
                      </a:lnTo>
                      <a:lnTo>
                        <a:pt x="600" y="0"/>
                      </a:lnTo>
                      <a:lnTo>
                        <a:pt x="588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>
                    <a:latin typeface="Calibri" pitchFamily="-108" charset="0"/>
                  </a:endParaRPr>
                </a:p>
              </p:txBody>
            </p:sp>
            <p:sp>
              <p:nvSpPr>
                <p:cNvPr id="13348" name="Freeform 60"/>
                <p:cNvSpPr>
                  <a:spLocks/>
                </p:cNvSpPr>
                <p:nvPr/>
              </p:nvSpPr>
              <p:spPr bwMode="auto">
                <a:xfrm>
                  <a:off x="9345298" y="-2756583"/>
                  <a:ext cx="1981357" cy="1257558"/>
                </a:xfrm>
                <a:custGeom>
                  <a:avLst/>
                  <a:gdLst>
                    <a:gd name="T0" fmla="*/ 2147483647 w 1248"/>
                    <a:gd name="T1" fmla="*/ 2147483647 h 792"/>
                    <a:gd name="T2" fmla="*/ 2147483647 w 1248"/>
                    <a:gd name="T3" fmla="*/ 2147483647 h 792"/>
                    <a:gd name="T4" fmla="*/ 2147483647 w 1248"/>
                    <a:gd name="T5" fmla="*/ 0 h 792"/>
                    <a:gd name="T6" fmla="*/ 0 w 1248"/>
                    <a:gd name="T7" fmla="*/ 2147483647 h 792"/>
                    <a:gd name="T8" fmla="*/ 2147483647 w 1248"/>
                    <a:gd name="T9" fmla="*/ 2147483647 h 792"/>
                    <a:gd name="T10" fmla="*/ 2147483647 w 1248"/>
                    <a:gd name="T11" fmla="*/ 2147483647 h 792"/>
                    <a:gd name="T12" fmla="*/ 2147483647 w 1248"/>
                    <a:gd name="T13" fmla="*/ 2147483647 h 792"/>
                    <a:gd name="T14" fmla="*/ 2147483647 w 1248"/>
                    <a:gd name="T15" fmla="*/ 2147483647 h 792"/>
                    <a:gd name="T16" fmla="*/ 2147483647 w 1248"/>
                    <a:gd name="T17" fmla="*/ 2147483647 h 792"/>
                    <a:gd name="T18" fmla="*/ 2147483647 w 1248"/>
                    <a:gd name="T19" fmla="*/ 2147483647 h 792"/>
                    <a:gd name="T20" fmla="*/ 2147483647 w 1248"/>
                    <a:gd name="T21" fmla="*/ 2147483647 h 792"/>
                    <a:gd name="T22" fmla="*/ 2147483647 w 1248"/>
                    <a:gd name="T23" fmla="*/ 2147483647 h 792"/>
                    <a:gd name="T24" fmla="*/ 2147483647 w 1248"/>
                    <a:gd name="T25" fmla="*/ 2147483647 h 792"/>
                    <a:gd name="T26" fmla="*/ 2147483647 w 1248"/>
                    <a:gd name="T27" fmla="*/ 2147483647 h 792"/>
                    <a:gd name="T28" fmla="*/ 2147483647 w 1248"/>
                    <a:gd name="T29" fmla="*/ 2147483647 h 792"/>
                    <a:gd name="T30" fmla="*/ 2147483647 w 1248"/>
                    <a:gd name="T31" fmla="*/ 2147483647 h 792"/>
                    <a:gd name="T32" fmla="*/ 2147483647 w 1248"/>
                    <a:gd name="T33" fmla="*/ 2147483647 h 792"/>
                    <a:gd name="T34" fmla="*/ 2147483647 w 1248"/>
                    <a:gd name="T35" fmla="*/ 2147483647 h 792"/>
                    <a:gd name="T36" fmla="*/ 2147483647 w 1248"/>
                    <a:gd name="T37" fmla="*/ 2147483647 h 792"/>
                    <a:gd name="T38" fmla="*/ 2147483647 w 1248"/>
                    <a:gd name="T39" fmla="*/ 2147483647 h 792"/>
                    <a:gd name="T40" fmla="*/ 2147483647 w 1248"/>
                    <a:gd name="T41" fmla="*/ 2147483647 h 792"/>
                    <a:gd name="T42" fmla="*/ 2147483647 w 1248"/>
                    <a:gd name="T43" fmla="*/ 2147483647 h 792"/>
                    <a:gd name="T44" fmla="*/ 2147483647 w 1248"/>
                    <a:gd name="T45" fmla="*/ 2147483647 h 792"/>
                    <a:gd name="T46" fmla="*/ 2147483647 w 1248"/>
                    <a:gd name="T47" fmla="*/ 2147483647 h 792"/>
                    <a:gd name="T48" fmla="*/ 2147483647 w 1248"/>
                    <a:gd name="T49" fmla="*/ 2147483647 h 792"/>
                    <a:gd name="T50" fmla="*/ 2147483647 w 1248"/>
                    <a:gd name="T51" fmla="*/ 2147483647 h 792"/>
                    <a:gd name="T52" fmla="*/ 2147483647 w 1248"/>
                    <a:gd name="T53" fmla="*/ 2147483647 h 792"/>
                    <a:gd name="T54" fmla="*/ 2147483647 w 1248"/>
                    <a:gd name="T55" fmla="*/ 2147483647 h 792"/>
                    <a:gd name="T56" fmla="*/ 2147483647 w 1248"/>
                    <a:gd name="T57" fmla="*/ 2147483647 h 792"/>
                    <a:gd name="T58" fmla="*/ 2147483647 w 1248"/>
                    <a:gd name="T59" fmla="*/ 2147483647 h 792"/>
                    <a:gd name="T60" fmla="*/ 2147483647 w 1248"/>
                    <a:gd name="T61" fmla="*/ 2147483647 h 792"/>
                    <a:gd name="T62" fmla="*/ 2147483647 w 1248"/>
                    <a:gd name="T63" fmla="*/ 2147483647 h 792"/>
                    <a:gd name="T64" fmla="*/ 2147483647 w 1248"/>
                    <a:gd name="T65" fmla="*/ 2147483647 h 792"/>
                    <a:gd name="T66" fmla="*/ 2147483647 w 1248"/>
                    <a:gd name="T67" fmla="*/ 2147483647 h 792"/>
                    <a:gd name="T68" fmla="*/ 2147483647 w 1248"/>
                    <a:gd name="T69" fmla="*/ 2147483647 h 792"/>
                    <a:gd name="T70" fmla="*/ 2147483647 w 1248"/>
                    <a:gd name="T71" fmla="*/ 2147483647 h 792"/>
                    <a:gd name="T72" fmla="*/ 2147483647 w 1248"/>
                    <a:gd name="T73" fmla="*/ 2147483647 h 792"/>
                    <a:gd name="T74" fmla="*/ 2147483647 w 1248"/>
                    <a:gd name="T75" fmla="*/ 2147483647 h 792"/>
                    <a:gd name="T76" fmla="*/ 2147483647 w 1248"/>
                    <a:gd name="T77" fmla="*/ 2147483647 h 792"/>
                    <a:gd name="T78" fmla="*/ 2147483647 w 1248"/>
                    <a:gd name="T79" fmla="*/ 2147483647 h 792"/>
                    <a:gd name="T80" fmla="*/ 2147483647 w 1248"/>
                    <a:gd name="T81" fmla="*/ 2147483647 h 792"/>
                    <a:gd name="T82" fmla="*/ 2147483647 w 1248"/>
                    <a:gd name="T83" fmla="*/ 2147483647 h 792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1248"/>
                    <a:gd name="T127" fmla="*/ 0 h 792"/>
                    <a:gd name="T128" fmla="*/ 1248 w 1248"/>
                    <a:gd name="T129" fmla="*/ 792 h 792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1248" h="792">
                      <a:moveTo>
                        <a:pt x="60" y="792"/>
                      </a:moveTo>
                      <a:lnTo>
                        <a:pt x="1248" y="734"/>
                      </a:lnTo>
                      <a:lnTo>
                        <a:pt x="1164" y="0"/>
                      </a:lnTo>
                      <a:lnTo>
                        <a:pt x="0" y="38"/>
                      </a:lnTo>
                      <a:lnTo>
                        <a:pt x="12" y="212"/>
                      </a:lnTo>
                      <a:lnTo>
                        <a:pt x="18" y="218"/>
                      </a:lnTo>
                      <a:lnTo>
                        <a:pt x="22" y="218"/>
                      </a:lnTo>
                      <a:lnTo>
                        <a:pt x="26" y="218"/>
                      </a:lnTo>
                      <a:lnTo>
                        <a:pt x="32" y="220"/>
                      </a:lnTo>
                      <a:lnTo>
                        <a:pt x="38" y="224"/>
                      </a:lnTo>
                      <a:lnTo>
                        <a:pt x="44" y="226"/>
                      </a:lnTo>
                      <a:lnTo>
                        <a:pt x="60" y="228"/>
                      </a:lnTo>
                      <a:lnTo>
                        <a:pt x="68" y="230"/>
                      </a:lnTo>
                      <a:lnTo>
                        <a:pt x="72" y="234"/>
                      </a:lnTo>
                      <a:lnTo>
                        <a:pt x="76" y="236"/>
                      </a:lnTo>
                      <a:lnTo>
                        <a:pt x="78" y="240"/>
                      </a:lnTo>
                      <a:lnTo>
                        <a:pt x="78" y="244"/>
                      </a:lnTo>
                      <a:lnTo>
                        <a:pt x="76" y="250"/>
                      </a:lnTo>
                      <a:lnTo>
                        <a:pt x="72" y="254"/>
                      </a:lnTo>
                      <a:lnTo>
                        <a:pt x="68" y="256"/>
                      </a:lnTo>
                      <a:lnTo>
                        <a:pt x="62" y="258"/>
                      </a:lnTo>
                      <a:lnTo>
                        <a:pt x="60" y="258"/>
                      </a:lnTo>
                      <a:lnTo>
                        <a:pt x="58" y="258"/>
                      </a:lnTo>
                      <a:lnTo>
                        <a:pt x="54" y="264"/>
                      </a:lnTo>
                      <a:lnTo>
                        <a:pt x="52" y="272"/>
                      </a:lnTo>
                      <a:lnTo>
                        <a:pt x="50" y="286"/>
                      </a:lnTo>
                      <a:lnTo>
                        <a:pt x="46" y="294"/>
                      </a:lnTo>
                      <a:lnTo>
                        <a:pt x="40" y="302"/>
                      </a:lnTo>
                      <a:lnTo>
                        <a:pt x="32" y="310"/>
                      </a:lnTo>
                      <a:lnTo>
                        <a:pt x="24" y="312"/>
                      </a:lnTo>
                      <a:lnTo>
                        <a:pt x="20" y="316"/>
                      </a:lnTo>
                      <a:lnTo>
                        <a:pt x="60" y="7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>
                    <a:latin typeface="Calibri" pitchFamily="-108" charset="0"/>
                  </a:endParaRPr>
                </a:p>
              </p:txBody>
            </p:sp>
          </p:grpSp>
          <p:grpSp>
            <p:nvGrpSpPr>
              <p:cNvPr id="13341" name="Gruppe 20"/>
              <p:cNvGrpSpPr>
                <a:grpSpLocks/>
              </p:cNvGrpSpPr>
              <p:nvPr/>
            </p:nvGrpSpPr>
            <p:grpSpPr bwMode="auto">
              <a:xfrm>
                <a:off x="1477963" y="1831975"/>
                <a:ext cx="400050" cy="1581150"/>
                <a:chOff x="8945563" y="-3140075"/>
                <a:chExt cx="400050" cy="1581150"/>
              </a:xfrm>
            </p:grpSpPr>
            <p:sp>
              <p:nvSpPr>
                <p:cNvPr id="13343" name="Freeform 56"/>
                <p:cNvSpPr>
                  <a:spLocks/>
                </p:cNvSpPr>
                <p:nvPr/>
              </p:nvSpPr>
              <p:spPr bwMode="auto">
                <a:xfrm>
                  <a:off x="8945563" y="-3140075"/>
                  <a:ext cx="241300" cy="768350"/>
                </a:xfrm>
                <a:custGeom>
                  <a:avLst/>
                  <a:gdLst>
                    <a:gd name="T0" fmla="*/ 2147483647 w 152"/>
                    <a:gd name="T1" fmla="*/ 2147483647 h 484"/>
                    <a:gd name="T2" fmla="*/ 2147483647 w 152"/>
                    <a:gd name="T3" fmla="*/ 2147483647 h 484"/>
                    <a:gd name="T4" fmla="*/ 2147483647 w 152"/>
                    <a:gd name="T5" fmla="*/ 2147483647 h 484"/>
                    <a:gd name="T6" fmla="*/ 2147483647 w 152"/>
                    <a:gd name="T7" fmla="*/ 2147483647 h 484"/>
                    <a:gd name="T8" fmla="*/ 2147483647 w 152"/>
                    <a:gd name="T9" fmla="*/ 2147483647 h 484"/>
                    <a:gd name="T10" fmla="*/ 2147483647 w 152"/>
                    <a:gd name="T11" fmla="*/ 2147483647 h 484"/>
                    <a:gd name="T12" fmla="*/ 2147483647 w 152"/>
                    <a:gd name="T13" fmla="*/ 2147483647 h 484"/>
                    <a:gd name="T14" fmla="*/ 2147483647 w 152"/>
                    <a:gd name="T15" fmla="*/ 2147483647 h 484"/>
                    <a:gd name="T16" fmla="*/ 2147483647 w 152"/>
                    <a:gd name="T17" fmla="*/ 2147483647 h 484"/>
                    <a:gd name="T18" fmla="*/ 2147483647 w 152"/>
                    <a:gd name="T19" fmla="*/ 2147483647 h 484"/>
                    <a:gd name="T20" fmla="*/ 2147483647 w 152"/>
                    <a:gd name="T21" fmla="*/ 2147483647 h 484"/>
                    <a:gd name="T22" fmla="*/ 2147483647 w 152"/>
                    <a:gd name="T23" fmla="*/ 2147483647 h 484"/>
                    <a:gd name="T24" fmla="*/ 2147483647 w 152"/>
                    <a:gd name="T25" fmla="*/ 2147483647 h 484"/>
                    <a:gd name="T26" fmla="*/ 2147483647 w 152"/>
                    <a:gd name="T27" fmla="*/ 2147483647 h 484"/>
                    <a:gd name="T28" fmla="*/ 2147483647 w 152"/>
                    <a:gd name="T29" fmla="*/ 2147483647 h 484"/>
                    <a:gd name="T30" fmla="*/ 2147483647 w 152"/>
                    <a:gd name="T31" fmla="*/ 2147483647 h 484"/>
                    <a:gd name="T32" fmla="*/ 2147483647 w 152"/>
                    <a:gd name="T33" fmla="*/ 2147483647 h 484"/>
                    <a:gd name="T34" fmla="*/ 2147483647 w 152"/>
                    <a:gd name="T35" fmla="*/ 2147483647 h 484"/>
                    <a:gd name="T36" fmla="*/ 2147483647 w 152"/>
                    <a:gd name="T37" fmla="*/ 2147483647 h 484"/>
                    <a:gd name="T38" fmla="*/ 2147483647 w 152"/>
                    <a:gd name="T39" fmla="*/ 2147483647 h 484"/>
                    <a:gd name="T40" fmla="*/ 2147483647 w 152"/>
                    <a:gd name="T41" fmla="*/ 2147483647 h 484"/>
                    <a:gd name="T42" fmla="*/ 2147483647 w 152"/>
                    <a:gd name="T43" fmla="*/ 2147483647 h 484"/>
                    <a:gd name="T44" fmla="*/ 2147483647 w 152"/>
                    <a:gd name="T45" fmla="*/ 2147483647 h 484"/>
                    <a:gd name="T46" fmla="*/ 2147483647 w 152"/>
                    <a:gd name="T47" fmla="*/ 2147483647 h 484"/>
                    <a:gd name="T48" fmla="*/ 2147483647 w 152"/>
                    <a:gd name="T49" fmla="*/ 2147483647 h 484"/>
                    <a:gd name="T50" fmla="*/ 2147483647 w 152"/>
                    <a:gd name="T51" fmla="*/ 2147483647 h 484"/>
                    <a:gd name="T52" fmla="*/ 2147483647 w 152"/>
                    <a:gd name="T53" fmla="*/ 2147483647 h 484"/>
                    <a:gd name="T54" fmla="*/ 2147483647 w 152"/>
                    <a:gd name="T55" fmla="*/ 2147483647 h 484"/>
                    <a:gd name="T56" fmla="*/ 0 w 152"/>
                    <a:gd name="T57" fmla="*/ 2147483647 h 484"/>
                    <a:gd name="T58" fmla="*/ 2147483647 w 152"/>
                    <a:gd name="T59" fmla="*/ 2147483647 h 484"/>
                    <a:gd name="T60" fmla="*/ 2147483647 w 152"/>
                    <a:gd name="T61" fmla="*/ 2147483647 h 484"/>
                    <a:gd name="T62" fmla="*/ 2147483647 w 152"/>
                    <a:gd name="T63" fmla="*/ 2147483647 h 484"/>
                    <a:gd name="T64" fmla="*/ 2147483647 w 152"/>
                    <a:gd name="T65" fmla="*/ 0 h 484"/>
                    <a:gd name="T66" fmla="*/ 2147483647 w 152"/>
                    <a:gd name="T67" fmla="*/ 0 h 484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52"/>
                    <a:gd name="T103" fmla="*/ 0 h 484"/>
                    <a:gd name="T104" fmla="*/ 152 w 152"/>
                    <a:gd name="T105" fmla="*/ 484 h 484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52" h="484">
                      <a:moveTo>
                        <a:pt x="30" y="2"/>
                      </a:moveTo>
                      <a:lnTo>
                        <a:pt x="30" y="2"/>
                      </a:lnTo>
                      <a:lnTo>
                        <a:pt x="24" y="4"/>
                      </a:lnTo>
                      <a:lnTo>
                        <a:pt x="18" y="8"/>
                      </a:lnTo>
                      <a:lnTo>
                        <a:pt x="14" y="12"/>
                      </a:lnTo>
                      <a:lnTo>
                        <a:pt x="12" y="18"/>
                      </a:lnTo>
                      <a:lnTo>
                        <a:pt x="10" y="24"/>
                      </a:lnTo>
                      <a:lnTo>
                        <a:pt x="12" y="34"/>
                      </a:lnTo>
                      <a:lnTo>
                        <a:pt x="18" y="56"/>
                      </a:lnTo>
                      <a:lnTo>
                        <a:pt x="34" y="88"/>
                      </a:lnTo>
                      <a:lnTo>
                        <a:pt x="46" y="104"/>
                      </a:lnTo>
                      <a:lnTo>
                        <a:pt x="58" y="122"/>
                      </a:lnTo>
                      <a:lnTo>
                        <a:pt x="74" y="140"/>
                      </a:lnTo>
                      <a:lnTo>
                        <a:pt x="92" y="160"/>
                      </a:lnTo>
                      <a:lnTo>
                        <a:pt x="112" y="180"/>
                      </a:lnTo>
                      <a:lnTo>
                        <a:pt x="138" y="204"/>
                      </a:lnTo>
                      <a:lnTo>
                        <a:pt x="120" y="230"/>
                      </a:lnTo>
                      <a:lnTo>
                        <a:pt x="118" y="232"/>
                      </a:lnTo>
                      <a:lnTo>
                        <a:pt x="118" y="234"/>
                      </a:lnTo>
                      <a:lnTo>
                        <a:pt x="120" y="236"/>
                      </a:lnTo>
                      <a:lnTo>
                        <a:pt x="132" y="248"/>
                      </a:lnTo>
                      <a:lnTo>
                        <a:pt x="142" y="258"/>
                      </a:lnTo>
                      <a:lnTo>
                        <a:pt x="146" y="264"/>
                      </a:lnTo>
                      <a:lnTo>
                        <a:pt x="148" y="270"/>
                      </a:lnTo>
                      <a:lnTo>
                        <a:pt x="150" y="278"/>
                      </a:lnTo>
                      <a:lnTo>
                        <a:pt x="152" y="284"/>
                      </a:lnTo>
                      <a:lnTo>
                        <a:pt x="152" y="286"/>
                      </a:lnTo>
                      <a:lnTo>
                        <a:pt x="150" y="288"/>
                      </a:lnTo>
                      <a:lnTo>
                        <a:pt x="148" y="294"/>
                      </a:lnTo>
                      <a:lnTo>
                        <a:pt x="146" y="308"/>
                      </a:lnTo>
                      <a:lnTo>
                        <a:pt x="144" y="358"/>
                      </a:lnTo>
                      <a:lnTo>
                        <a:pt x="144" y="388"/>
                      </a:lnTo>
                      <a:lnTo>
                        <a:pt x="144" y="420"/>
                      </a:lnTo>
                      <a:lnTo>
                        <a:pt x="146" y="450"/>
                      </a:lnTo>
                      <a:lnTo>
                        <a:pt x="150" y="480"/>
                      </a:lnTo>
                      <a:lnTo>
                        <a:pt x="146" y="484"/>
                      </a:lnTo>
                      <a:lnTo>
                        <a:pt x="140" y="484"/>
                      </a:lnTo>
                      <a:lnTo>
                        <a:pt x="118" y="390"/>
                      </a:lnTo>
                      <a:lnTo>
                        <a:pt x="94" y="296"/>
                      </a:lnTo>
                      <a:lnTo>
                        <a:pt x="82" y="250"/>
                      </a:lnTo>
                      <a:lnTo>
                        <a:pt x="66" y="202"/>
                      </a:lnTo>
                      <a:lnTo>
                        <a:pt x="50" y="158"/>
                      </a:lnTo>
                      <a:lnTo>
                        <a:pt x="30" y="114"/>
                      </a:lnTo>
                      <a:lnTo>
                        <a:pt x="18" y="92"/>
                      </a:lnTo>
                      <a:lnTo>
                        <a:pt x="6" y="68"/>
                      </a:lnTo>
                      <a:lnTo>
                        <a:pt x="2" y="58"/>
                      </a:lnTo>
                      <a:lnTo>
                        <a:pt x="0" y="44"/>
                      </a:lnTo>
                      <a:lnTo>
                        <a:pt x="0" y="32"/>
                      </a:lnTo>
                      <a:lnTo>
                        <a:pt x="2" y="18"/>
                      </a:lnTo>
                      <a:lnTo>
                        <a:pt x="10" y="8"/>
                      </a:lnTo>
                      <a:lnTo>
                        <a:pt x="12" y="4"/>
                      </a:lnTo>
                      <a:lnTo>
                        <a:pt x="10" y="2"/>
                      </a:lnTo>
                      <a:lnTo>
                        <a:pt x="12" y="2"/>
                      </a:lnTo>
                      <a:lnTo>
                        <a:pt x="14" y="0"/>
                      </a:lnTo>
                      <a:lnTo>
                        <a:pt x="26" y="0"/>
                      </a:lnTo>
                      <a:lnTo>
                        <a:pt x="32" y="0"/>
                      </a:lnTo>
                      <a:lnTo>
                        <a:pt x="30" y="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>
                    <a:latin typeface="Calibri" pitchFamily="-108" charset="0"/>
                  </a:endParaRPr>
                </a:p>
              </p:txBody>
            </p:sp>
            <p:sp>
              <p:nvSpPr>
                <p:cNvPr id="13344" name="Freeform 57"/>
                <p:cNvSpPr>
                  <a:spLocks/>
                </p:cNvSpPr>
                <p:nvPr/>
              </p:nvSpPr>
              <p:spPr bwMode="auto">
                <a:xfrm>
                  <a:off x="9301163" y="-2806700"/>
                  <a:ext cx="44450" cy="66675"/>
                </a:xfrm>
                <a:custGeom>
                  <a:avLst/>
                  <a:gdLst>
                    <a:gd name="T0" fmla="*/ 0 w 28"/>
                    <a:gd name="T1" fmla="*/ 2147483647 h 42"/>
                    <a:gd name="T2" fmla="*/ 0 w 28"/>
                    <a:gd name="T3" fmla="*/ 2147483647 h 42"/>
                    <a:gd name="T4" fmla="*/ 2147483647 w 28"/>
                    <a:gd name="T5" fmla="*/ 2147483647 h 42"/>
                    <a:gd name="T6" fmla="*/ 2147483647 w 28"/>
                    <a:gd name="T7" fmla="*/ 2147483647 h 42"/>
                    <a:gd name="T8" fmla="*/ 2147483647 w 28"/>
                    <a:gd name="T9" fmla="*/ 2147483647 h 42"/>
                    <a:gd name="T10" fmla="*/ 2147483647 w 28"/>
                    <a:gd name="T11" fmla="*/ 2147483647 h 42"/>
                    <a:gd name="T12" fmla="*/ 2147483647 w 28"/>
                    <a:gd name="T13" fmla="*/ 2147483647 h 42"/>
                    <a:gd name="T14" fmla="*/ 2147483647 w 28"/>
                    <a:gd name="T15" fmla="*/ 2147483647 h 42"/>
                    <a:gd name="T16" fmla="*/ 2147483647 w 28"/>
                    <a:gd name="T17" fmla="*/ 2147483647 h 42"/>
                    <a:gd name="T18" fmla="*/ 2147483647 w 28"/>
                    <a:gd name="T19" fmla="*/ 2147483647 h 42"/>
                    <a:gd name="T20" fmla="*/ 2147483647 w 28"/>
                    <a:gd name="T21" fmla="*/ 0 h 42"/>
                    <a:gd name="T22" fmla="*/ 2147483647 w 28"/>
                    <a:gd name="T23" fmla="*/ 0 h 42"/>
                    <a:gd name="T24" fmla="*/ 2147483647 w 28"/>
                    <a:gd name="T25" fmla="*/ 2147483647 h 42"/>
                    <a:gd name="T26" fmla="*/ 2147483647 w 28"/>
                    <a:gd name="T27" fmla="*/ 2147483647 h 42"/>
                    <a:gd name="T28" fmla="*/ 2147483647 w 28"/>
                    <a:gd name="T29" fmla="*/ 2147483647 h 42"/>
                    <a:gd name="T30" fmla="*/ 2147483647 w 28"/>
                    <a:gd name="T31" fmla="*/ 2147483647 h 42"/>
                    <a:gd name="T32" fmla="*/ 2147483647 w 28"/>
                    <a:gd name="T33" fmla="*/ 2147483647 h 42"/>
                    <a:gd name="T34" fmla="*/ 0 w 28"/>
                    <a:gd name="T35" fmla="*/ 2147483647 h 42"/>
                    <a:gd name="T36" fmla="*/ 0 w 28"/>
                    <a:gd name="T37" fmla="*/ 2147483647 h 42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28"/>
                    <a:gd name="T58" fmla="*/ 0 h 42"/>
                    <a:gd name="T59" fmla="*/ 28 w 28"/>
                    <a:gd name="T60" fmla="*/ 42 h 42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28" h="42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0" y="24"/>
                      </a:lnTo>
                      <a:lnTo>
                        <a:pt x="16" y="32"/>
                      </a:lnTo>
                      <a:lnTo>
                        <a:pt x="18" y="42"/>
                      </a:lnTo>
                      <a:lnTo>
                        <a:pt x="24" y="40"/>
                      </a:lnTo>
                      <a:lnTo>
                        <a:pt x="24" y="30"/>
                      </a:lnTo>
                      <a:lnTo>
                        <a:pt x="24" y="20"/>
                      </a:lnTo>
                      <a:lnTo>
                        <a:pt x="24" y="10"/>
                      </a:lnTo>
                      <a:lnTo>
                        <a:pt x="28" y="0"/>
                      </a:lnTo>
                      <a:lnTo>
                        <a:pt x="22" y="0"/>
                      </a:lnTo>
                      <a:lnTo>
                        <a:pt x="16" y="2"/>
                      </a:lnTo>
                      <a:lnTo>
                        <a:pt x="14" y="4"/>
                      </a:lnTo>
                      <a:lnTo>
                        <a:pt x="10" y="6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>
                    <a:latin typeface="Calibri" pitchFamily="-108" charset="0"/>
                  </a:endParaRPr>
                </a:p>
              </p:txBody>
            </p:sp>
            <p:sp>
              <p:nvSpPr>
                <p:cNvPr id="13345" name="Freeform 58"/>
                <p:cNvSpPr>
                  <a:spLocks/>
                </p:cNvSpPr>
                <p:nvPr/>
              </p:nvSpPr>
              <p:spPr bwMode="auto">
                <a:xfrm>
                  <a:off x="9263063" y="-2743200"/>
                  <a:ext cx="41275" cy="104775"/>
                </a:xfrm>
                <a:custGeom>
                  <a:avLst/>
                  <a:gdLst>
                    <a:gd name="T0" fmla="*/ 2147483647 w 26"/>
                    <a:gd name="T1" fmla="*/ 0 h 66"/>
                    <a:gd name="T2" fmla="*/ 2147483647 w 26"/>
                    <a:gd name="T3" fmla="*/ 0 h 66"/>
                    <a:gd name="T4" fmla="*/ 2147483647 w 26"/>
                    <a:gd name="T5" fmla="*/ 2147483647 h 66"/>
                    <a:gd name="T6" fmla="*/ 2147483647 w 26"/>
                    <a:gd name="T7" fmla="*/ 2147483647 h 66"/>
                    <a:gd name="T8" fmla="*/ 2147483647 w 26"/>
                    <a:gd name="T9" fmla="*/ 2147483647 h 66"/>
                    <a:gd name="T10" fmla="*/ 2147483647 w 26"/>
                    <a:gd name="T11" fmla="*/ 2147483647 h 66"/>
                    <a:gd name="T12" fmla="*/ 2147483647 w 26"/>
                    <a:gd name="T13" fmla="*/ 2147483647 h 66"/>
                    <a:gd name="T14" fmla="*/ 2147483647 w 26"/>
                    <a:gd name="T15" fmla="*/ 2147483647 h 66"/>
                    <a:gd name="T16" fmla="*/ 2147483647 w 26"/>
                    <a:gd name="T17" fmla="*/ 2147483647 h 66"/>
                    <a:gd name="T18" fmla="*/ 2147483647 w 26"/>
                    <a:gd name="T19" fmla="*/ 2147483647 h 66"/>
                    <a:gd name="T20" fmla="*/ 2147483647 w 26"/>
                    <a:gd name="T21" fmla="*/ 2147483647 h 66"/>
                    <a:gd name="T22" fmla="*/ 2147483647 w 26"/>
                    <a:gd name="T23" fmla="*/ 2147483647 h 66"/>
                    <a:gd name="T24" fmla="*/ 2147483647 w 26"/>
                    <a:gd name="T25" fmla="*/ 2147483647 h 66"/>
                    <a:gd name="T26" fmla="*/ 2147483647 w 26"/>
                    <a:gd name="T27" fmla="*/ 2147483647 h 66"/>
                    <a:gd name="T28" fmla="*/ 2147483647 w 26"/>
                    <a:gd name="T29" fmla="*/ 2147483647 h 66"/>
                    <a:gd name="T30" fmla="*/ 2147483647 w 26"/>
                    <a:gd name="T31" fmla="*/ 2147483647 h 66"/>
                    <a:gd name="T32" fmla="*/ 2147483647 w 26"/>
                    <a:gd name="T33" fmla="*/ 2147483647 h 66"/>
                    <a:gd name="T34" fmla="*/ 2147483647 w 26"/>
                    <a:gd name="T35" fmla="*/ 2147483647 h 66"/>
                    <a:gd name="T36" fmla="*/ 2147483647 w 26"/>
                    <a:gd name="T37" fmla="*/ 2147483647 h 66"/>
                    <a:gd name="T38" fmla="*/ 0 w 26"/>
                    <a:gd name="T39" fmla="*/ 2147483647 h 66"/>
                    <a:gd name="T40" fmla="*/ 0 w 26"/>
                    <a:gd name="T41" fmla="*/ 2147483647 h 66"/>
                    <a:gd name="T42" fmla="*/ 2147483647 w 26"/>
                    <a:gd name="T43" fmla="*/ 2147483647 h 66"/>
                    <a:gd name="T44" fmla="*/ 2147483647 w 26"/>
                    <a:gd name="T45" fmla="*/ 2147483647 h 66"/>
                    <a:gd name="T46" fmla="*/ 2147483647 w 26"/>
                    <a:gd name="T47" fmla="*/ 2147483647 h 66"/>
                    <a:gd name="T48" fmla="*/ 2147483647 w 26"/>
                    <a:gd name="T49" fmla="*/ 2147483647 h 66"/>
                    <a:gd name="T50" fmla="*/ 2147483647 w 26"/>
                    <a:gd name="T51" fmla="*/ 2147483647 h 66"/>
                    <a:gd name="T52" fmla="*/ 2147483647 w 26"/>
                    <a:gd name="T53" fmla="*/ 2147483647 h 66"/>
                    <a:gd name="T54" fmla="*/ 2147483647 w 26"/>
                    <a:gd name="T55" fmla="*/ 2147483647 h 66"/>
                    <a:gd name="T56" fmla="*/ 2147483647 w 26"/>
                    <a:gd name="T57" fmla="*/ 0 h 66"/>
                    <a:gd name="T58" fmla="*/ 2147483647 w 26"/>
                    <a:gd name="T59" fmla="*/ 0 h 66"/>
                    <a:gd name="T60" fmla="*/ 2147483647 w 26"/>
                    <a:gd name="T61" fmla="*/ 0 h 6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26"/>
                    <a:gd name="T94" fmla="*/ 0 h 66"/>
                    <a:gd name="T95" fmla="*/ 26 w 26"/>
                    <a:gd name="T96" fmla="*/ 66 h 6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26" h="66">
                      <a:moveTo>
                        <a:pt x="22" y="0"/>
                      </a:moveTo>
                      <a:lnTo>
                        <a:pt x="22" y="0"/>
                      </a:lnTo>
                      <a:lnTo>
                        <a:pt x="24" y="32"/>
                      </a:lnTo>
                      <a:lnTo>
                        <a:pt x="24" y="42"/>
                      </a:lnTo>
                      <a:lnTo>
                        <a:pt x="26" y="56"/>
                      </a:lnTo>
                      <a:lnTo>
                        <a:pt x="26" y="66"/>
                      </a:lnTo>
                      <a:lnTo>
                        <a:pt x="24" y="66"/>
                      </a:lnTo>
                      <a:lnTo>
                        <a:pt x="20" y="66"/>
                      </a:lnTo>
                      <a:lnTo>
                        <a:pt x="10" y="56"/>
                      </a:lnTo>
                      <a:lnTo>
                        <a:pt x="8" y="52"/>
                      </a:lnTo>
                      <a:lnTo>
                        <a:pt x="6" y="46"/>
                      </a:lnTo>
                      <a:lnTo>
                        <a:pt x="2" y="36"/>
                      </a:lnTo>
                      <a:lnTo>
                        <a:pt x="0" y="30"/>
                      </a:lnTo>
                      <a:lnTo>
                        <a:pt x="4" y="20"/>
                      </a:lnTo>
                      <a:lnTo>
                        <a:pt x="6" y="10"/>
                      </a:lnTo>
                      <a:lnTo>
                        <a:pt x="10" y="4"/>
                      </a:lnTo>
                      <a:lnTo>
                        <a:pt x="14" y="2"/>
                      </a:lnTo>
                      <a:lnTo>
                        <a:pt x="18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>
                    <a:latin typeface="Calibri" pitchFamily="-108" charset="0"/>
                  </a:endParaRPr>
                </a:p>
              </p:txBody>
            </p:sp>
            <p:sp>
              <p:nvSpPr>
                <p:cNvPr id="13346" name="Freeform 59"/>
                <p:cNvSpPr>
                  <a:spLocks/>
                </p:cNvSpPr>
                <p:nvPr/>
              </p:nvSpPr>
              <p:spPr bwMode="auto">
                <a:xfrm>
                  <a:off x="9174163" y="-1793875"/>
                  <a:ext cx="34925" cy="234950"/>
                </a:xfrm>
                <a:custGeom>
                  <a:avLst/>
                  <a:gdLst>
                    <a:gd name="T0" fmla="*/ 2147483647 w 22"/>
                    <a:gd name="T1" fmla="*/ 2147483647 h 148"/>
                    <a:gd name="T2" fmla="*/ 2147483647 w 22"/>
                    <a:gd name="T3" fmla="*/ 2147483647 h 148"/>
                    <a:gd name="T4" fmla="*/ 2147483647 w 22"/>
                    <a:gd name="T5" fmla="*/ 2147483647 h 148"/>
                    <a:gd name="T6" fmla="*/ 0 w 22"/>
                    <a:gd name="T7" fmla="*/ 2147483647 h 148"/>
                    <a:gd name="T8" fmla="*/ 0 w 22"/>
                    <a:gd name="T9" fmla="*/ 2147483647 h 148"/>
                    <a:gd name="T10" fmla="*/ 2147483647 w 22"/>
                    <a:gd name="T11" fmla="*/ 2147483647 h 148"/>
                    <a:gd name="T12" fmla="*/ 2147483647 w 22"/>
                    <a:gd name="T13" fmla="*/ 0 h 148"/>
                    <a:gd name="T14" fmla="*/ 2147483647 w 22"/>
                    <a:gd name="T15" fmla="*/ 2147483647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2"/>
                    <a:gd name="T25" fmla="*/ 0 h 148"/>
                    <a:gd name="T26" fmla="*/ 22 w 22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2" h="148">
                      <a:moveTo>
                        <a:pt x="18" y="148"/>
                      </a:moveTo>
                      <a:lnTo>
                        <a:pt x="10" y="148"/>
                      </a:lnTo>
                      <a:lnTo>
                        <a:pt x="4" y="146"/>
                      </a:lnTo>
                      <a:lnTo>
                        <a:pt x="0" y="146"/>
                      </a:lnTo>
                      <a:lnTo>
                        <a:pt x="12" y="72"/>
                      </a:lnTo>
                      <a:lnTo>
                        <a:pt x="22" y="0"/>
                      </a:lnTo>
                      <a:lnTo>
                        <a:pt x="18" y="14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>
                    <a:latin typeface="Calibri" pitchFamily="-108" charset="0"/>
                  </a:endParaRPr>
                </a:p>
              </p:txBody>
            </p:sp>
          </p:grpSp>
          <p:sp>
            <p:nvSpPr>
              <p:cNvPr id="34" name="Kombinationstegning 22"/>
              <p:cNvSpPr>
                <a:spLocks noChangeArrowheads="1"/>
              </p:cNvSpPr>
              <p:nvPr/>
            </p:nvSpPr>
            <p:spPr bwMode="auto">
              <a:xfrm>
                <a:off x="1639310" y="2142340"/>
                <a:ext cx="208380" cy="496580"/>
              </a:xfrm>
              <a:custGeom>
                <a:avLst/>
                <a:gdLst>
                  <a:gd name="T0" fmla="*/ 142077 w 209550"/>
                  <a:gd name="T1" fmla="*/ 124155 h 495300"/>
                  <a:gd name="T2" fmla="*/ 208380 w 209550"/>
                  <a:gd name="T3" fmla="*/ 248310 h 495300"/>
                  <a:gd name="T4" fmla="*/ 208380 w 209550"/>
                  <a:gd name="T5" fmla="*/ 429767 h 495300"/>
                  <a:gd name="T6" fmla="*/ 75775 w 209550"/>
                  <a:gd name="T7" fmla="*/ 496619 h 495300"/>
                  <a:gd name="T8" fmla="*/ 75775 w 209550"/>
                  <a:gd name="T9" fmla="*/ 496619 h 495300"/>
                  <a:gd name="T10" fmla="*/ 56831 w 209550"/>
                  <a:gd name="T11" fmla="*/ 152806 h 495300"/>
                  <a:gd name="T12" fmla="*/ 56831 w 209550"/>
                  <a:gd name="T13" fmla="*/ 114604 h 495300"/>
                  <a:gd name="T14" fmla="*/ 0 w 209550"/>
                  <a:gd name="T15" fmla="*/ 66852 h 495300"/>
                  <a:gd name="T16" fmla="*/ 47359 w 209550"/>
                  <a:gd name="T17" fmla="*/ 0 h 495300"/>
                  <a:gd name="T18" fmla="*/ 151549 w 209550"/>
                  <a:gd name="T19" fmla="*/ 19101 h 495300"/>
                  <a:gd name="T20" fmla="*/ 198908 w 209550"/>
                  <a:gd name="T21" fmla="*/ 66852 h 495300"/>
                  <a:gd name="T22" fmla="*/ 142077 w 209550"/>
                  <a:gd name="T23" fmla="*/ 124155 h 49530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09550"/>
                  <a:gd name="T37" fmla="*/ 0 h 495300"/>
                  <a:gd name="T38" fmla="*/ 209550 w 209550"/>
                  <a:gd name="T39" fmla="*/ 495300 h 49530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09550" h="495300">
                    <a:moveTo>
                      <a:pt x="142875" y="123825"/>
                    </a:moveTo>
                    <a:lnTo>
                      <a:pt x="209550" y="247650"/>
                    </a:lnTo>
                    <a:lnTo>
                      <a:pt x="209550" y="428625"/>
                    </a:lnTo>
                    <a:lnTo>
                      <a:pt x="76200" y="495300"/>
                    </a:lnTo>
                    <a:lnTo>
                      <a:pt x="57150" y="152400"/>
                    </a:lnTo>
                    <a:lnTo>
                      <a:pt x="57150" y="114300"/>
                    </a:lnTo>
                    <a:lnTo>
                      <a:pt x="0" y="66675"/>
                    </a:lnTo>
                    <a:lnTo>
                      <a:pt x="47625" y="0"/>
                    </a:lnTo>
                    <a:lnTo>
                      <a:pt x="152400" y="19050"/>
                    </a:lnTo>
                    <a:lnTo>
                      <a:pt x="200025" y="66675"/>
                    </a:lnTo>
                    <a:lnTo>
                      <a:pt x="142875" y="12382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208A00"/>
                  </a:gs>
                  <a:gs pos="100000">
                    <a:srgbClr val="5AF300"/>
                  </a:gs>
                </a:gsLst>
                <a:lin ang="16200000" scaled="1"/>
              </a:gradFill>
              <a:ln w="9525">
                <a:noFill/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8"/>
                  </a:srgbClr>
                </a:outerShdw>
              </a:effectLst>
            </p:spPr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latin typeface="Calibri" pitchFamily="-108" charset="0"/>
                </a:endParaRPr>
              </a:p>
            </p:txBody>
          </p:sp>
        </p:grpSp>
        <p:sp>
          <p:nvSpPr>
            <p:cNvPr id="30" name="Ellipse 24"/>
            <p:cNvSpPr/>
            <p:nvPr/>
          </p:nvSpPr>
          <p:spPr bwMode="auto">
            <a:xfrm>
              <a:off x="268288" y="6215727"/>
              <a:ext cx="1517332" cy="442566"/>
            </a:xfrm>
            <a:prstGeom prst="ellipse">
              <a:avLst/>
            </a:prstGeom>
            <a:gradFill flip="none" rotWithShape="1">
              <a:gsLst>
                <a:gs pos="24000">
                  <a:sysClr val="windowText" lastClr="000000">
                    <a:alpha val="22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Calibri" pitchFamily="-109" charset="0"/>
                <a:ea typeface="+mn-ea"/>
              </a:endParaRPr>
            </a:p>
          </p:txBody>
        </p:sp>
        <p:sp>
          <p:nvSpPr>
            <p:cNvPr id="31" name="Ellipse 25"/>
            <p:cNvSpPr/>
            <p:nvPr/>
          </p:nvSpPr>
          <p:spPr bwMode="auto">
            <a:xfrm>
              <a:off x="1238568" y="5945534"/>
              <a:ext cx="1517332" cy="442566"/>
            </a:xfrm>
            <a:prstGeom prst="ellipse">
              <a:avLst/>
            </a:prstGeom>
            <a:gradFill flip="none" rotWithShape="1">
              <a:gsLst>
                <a:gs pos="24000">
                  <a:sysClr val="windowText" lastClr="000000">
                    <a:alpha val="22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Calibri" pitchFamily="-109" charset="0"/>
                <a:ea typeface="+mn-ea"/>
              </a:endParaRPr>
            </a:p>
          </p:txBody>
        </p:sp>
      </p:grpSp>
      <p:sp>
        <p:nvSpPr>
          <p:cNvPr id="13331" name="Tekstboks 27"/>
          <p:cNvSpPr txBox="1">
            <a:spLocks noChangeArrowheads="1"/>
          </p:cNvSpPr>
          <p:nvPr/>
        </p:nvSpPr>
        <p:spPr bwMode="auto">
          <a:xfrm rot="-178500">
            <a:off x="1831559" y="1904505"/>
            <a:ext cx="142641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da-DK" dirty="0" smtClean="0">
                <a:solidFill>
                  <a:srgbClr val="FFFFFF"/>
                </a:solidFill>
                <a:latin typeface="Calibri" pitchFamily="-108" charset="0"/>
              </a:rPr>
              <a:t>The Marble </a:t>
            </a:r>
          </a:p>
          <a:p>
            <a:pPr algn="ctr"/>
            <a:r>
              <a:rPr lang="da-DK" dirty="0" smtClean="0">
                <a:solidFill>
                  <a:srgbClr val="FFFFFF"/>
                </a:solidFill>
                <a:latin typeface="Calibri" pitchFamily="-108" charset="0"/>
              </a:rPr>
              <a:t>Project AGM </a:t>
            </a:r>
          </a:p>
          <a:p>
            <a:pPr algn="ctr"/>
            <a:r>
              <a:rPr lang="da-DK" dirty="0" smtClean="0">
                <a:solidFill>
                  <a:srgbClr val="FFFFFF"/>
                </a:solidFill>
                <a:latin typeface="Calibri" pitchFamily="-108" charset="0"/>
              </a:rPr>
              <a:t>21</a:t>
            </a:r>
            <a:r>
              <a:rPr lang="da-DK" dirty="0" smtClean="0">
                <a:solidFill>
                  <a:srgbClr val="FFFFFF"/>
                </a:solidFill>
                <a:latin typeface="Calibri" pitchFamily="-108" charset="0"/>
              </a:rPr>
              <a:t>/01/2026</a:t>
            </a:r>
            <a:endParaRPr lang="da-DK" dirty="0">
              <a:solidFill>
                <a:srgbClr val="FFFFFF"/>
              </a:solidFill>
              <a:latin typeface="Calibri" pitchFamily="-108" charset="0"/>
            </a:endParaRPr>
          </a:p>
        </p:txBody>
      </p:sp>
      <p:pic>
        <p:nvPicPr>
          <p:cNvPr id="13332" name="Picture 24" descr="slideshop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188" y="6173788"/>
            <a:ext cx="16891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58"/>
          <p:cNvGrpSpPr>
            <a:grpSpLocks/>
          </p:cNvGrpSpPr>
          <p:nvPr/>
        </p:nvGrpSpPr>
        <p:grpSpPr bwMode="auto">
          <a:xfrm>
            <a:off x="1008063" y="944682"/>
            <a:ext cx="6778625" cy="773113"/>
            <a:chOff x="1001036" y="1048115"/>
            <a:chExt cx="6778964" cy="772729"/>
          </a:xfrm>
        </p:grpSpPr>
        <p:grpSp>
          <p:nvGrpSpPr>
            <p:cNvPr id="17472" name="Group 96"/>
            <p:cNvGrpSpPr>
              <a:grpSpLocks/>
            </p:cNvGrpSpPr>
            <p:nvPr/>
          </p:nvGrpSpPr>
          <p:grpSpPr bwMode="auto">
            <a:xfrm>
              <a:off x="7006091" y="1048115"/>
              <a:ext cx="773909" cy="772729"/>
              <a:chOff x="1016388" y="754824"/>
              <a:chExt cx="731924" cy="731924"/>
            </a:xfrm>
          </p:grpSpPr>
          <p:grpSp>
            <p:nvGrpSpPr>
              <p:cNvPr id="17477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17" name="Oval 16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18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17478" name="TextBox 7"/>
              <p:cNvSpPr txBox="1">
                <a:spLocks noChangeArrowheads="1"/>
              </p:cNvSpPr>
              <p:nvPr/>
            </p:nvSpPr>
            <p:spPr bwMode="auto">
              <a:xfrm>
                <a:off x="1234499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Calibri" pitchFamily="-108" charset="0"/>
                  </a:rPr>
                  <a:t>1</a:t>
                </a:r>
              </a:p>
            </p:txBody>
          </p:sp>
        </p:grpSp>
        <p:sp>
          <p:nvSpPr>
            <p:cNvPr id="23" name="Rectangle 22"/>
            <p:cNvSpPr/>
            <p:nvPr/>
          </p:nvSpPr>
          <p:spPr bwMode="auto">
            <a:xfrm>
              <a:off x="1001036" y="1175115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476" name="Rektangel 76"/>
            <p:cNvSpPr>
              <a:spLocks noChangeArrowheads="1"/>
            </p:cNvSpPr>
            <p:nvPr/>
          </p:nvSpPr>
          <p:spPr bwMode="auto">
            <a:xfrm>
              <a:off x="1287916" y="1264016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It all started in 2005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  <p:grpSp>
        <p:nvGrpSpPr>
          <p:cNvPr id="17411" name="Group 59"/>
          <p:cNvGrpSpPr>
            <a:grpSpLocks/>
          </p:cNvGrpSpPr>
          <p:nvPr/>
        </p:nvGrpSpPr>
        <p:grpSpPr bwMode="auto">
          <a:xfrm>
            <a:off x="997913" y="1813600"/>
            <a:ext cx="6778625" cy="773112"/>
            <a:chOff x="1015781" y="1971033"/>
            <a:chExt cx="6778964" cy="772729"/>
          </a:xfrm>
        </p:grpSpPr>
        <p:grpSp>
          <p:nvGrpSpPr>
            <p:cNvPr id="17461" name="Group 96"/>
            <p:cNvGrpSpPr>
              <a:grpSpLocks/>
            </p:cNvGrpSpPr>
            <p:nvPr/>
          </p:nvGrpSpPr>
          <p:grpSpPr bwMode="auto">
            <a:xfrm>
              <a:off x="7020836" y="1971033"/>
              <a:ext cx="773909" cy="772729"/>
              <a:chOff x="1016388" y="754824"/>
              <a:chExt cx="731924" cy="731924"/>
            </a:xfrm>
          </p:grpSpPr>
          <p:grpSp>
            <p:nvGrpSpPr>
              <p:cNvPr id="17466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27" name="Oval 26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28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17467" name="TextBox 7"/>
              <p:cNvSpPr txBox="1">
                <a:spLocks noChangeArrowheads="1"/>
              </p:cNvSpPr>
              <p:nvPr/>
            </p:nvSpPr>
            <p:spPr bwMode="auto">
              <a:xfrm>
                <a:off x="1234499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Calibri" pitchFamily="-108" charset="0"/>
                  </a:rPr>
                  <a:t>2</a:t>
                </a:r>
              </a:p>
            </p:txBody>
          </p:sp>
        </p:grpSp>
        <p:sp>
          <p:nvSpPr>
            <p:cNvPr id="29" name="Rectangle 28"/>
            <p:cNvSpPr/>
            <p:nvPr/>
          </p:nvSpPr>
          <p:spPr bwMode="auto">
            <a:xfrm>
              <a:off x="1015781" y="2098033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465" name="Rektangel 76"/>
            <p:cNvSpPr>
              <a:spLocks noChangeArrowheads="1"/>
            </p:cNvSpPr>
            <p:nvPr/>
          </p:nvSpPr>
          <p:spPr bwMode="auto">
            <a:xfrm>
              <a:off x="1302661" y="2186934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Over £</a:t>
              </a:r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183k </a:t>
              </a:r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raised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  <p:grpSp>
        <p:nvGrpSpPr>
          <p:cNvPr id="17412" name="Group 64"/>
          <p:cNvGrpSpPr>
            <a:grpSpLocks/>
          </p:cNvGrpSpPr>
          <p:nvPr/>
        </p:nvGrpSpPr>
        <p:grpSpPr bwMode="auto">
          <a:xfrm>
            <a:off x="997913" y="2680707"/>
            <a:ext cx="6778625" cy="773113"/>
            <a:chOff x="1008408" y="2842697"/>
            <a:chExt cx="6778964" cy="772729"/>
          </a:xfrm>
        </p:grpSpPr>
        <p:grpSp>
          <p:nvGrpSpPr>
            <p:cNvPr id="17450" name="Group 96"/>
            <p:cNvGrpSpPr>
              <a:grpSpLocks/>
            </p:cNvGrpSpPr>
            <p:nvPr/>
          </p:nvGrpSpPr>
          <p:grpSpPr bwMode="auto">
            <a:xfrm>
              <a:off x="7013463" y="2842697"/>
              <a:ext cx="773909" cy="772729"/>
              <a:chOff x="1016388" y="754824"/>
              <a:chExt cx="731924" cy="731924"/>
            </a:xfrm>
          </p:grpSpPr>
          <p:grpSp>
            <p:nvGrpSpPr>
              <p:cNvPr id="17455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34" name="Oval 33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35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17456" name="TextBox 7"/>
              <p:cNvSpPr txBox="1">
                <a:spLocks noChangeArrowheads="1"/>
              </p:cNvSpPr>
              <p:nvPr/>
            </p:nvSpPr>
            <p:spPr bwMode="auto">
              <a:xfrm>
                <a:off x="1234499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Calibri" pitchFamily="-108" charset="0"/>
                  </a:rPr>
                  <a:t>3</a:t>
                </a:r>
              </a:p>
            </p:txBody>
          </p:sp>
        </p:grpSp>
        <p:sp>
          <p:nvSpPr>
            <p:cNvPr id="36" name="Rectangle 35"/>
            <p:cNvSpPr/>
            <p:nvPr/>
          </p:nvSpPr>
          <p:spPr bwMode="auto">
            <a:xfrm>
              <a:off x="1008408" y="2969697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454" name="Rektangel 76"/>
            <p:cNvSpPr>
              <a:spLocks noChangeArrowheads="1"/>
            </p:cNvSpPr>
            <p:nvPr/>
          </p:nvSpPr>
          <p:spPr bwMode="auto">
            <a:xfrm>
              <a:off x="1295288" y="3058598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Over </a:t>
              </a:r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40 trips </a:t>
              </a:r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to Berkovitsa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  <p:grpSp>
        <p:nvGrpSpPr>
          <p:cNvPr id="17413" name="Group 65"/>
          <p:cNvGrpSpPr>
            <a:grpSpLocks/>
          </p:cNvGrpSpPr>
          <p:nvPr/>
        </p:nvGrpSpPr>
        <p:grpSpPr bwMode="auto">
          <a:xfrm>
            <a:off x="997913" y="3562877"/>
            <a:ext cx="6778625" cy="771525"/>
            <a:chOff x="1008408" y="3771899"/>
            <a:chExt cx="6778964" cy="772729"/>
          </a:xfrm>
        </p:grpSpPr>
        <p:grpSp>
          <p:nvGrpSpPr>
            <p:cNvPr id="17439" name="Group 96"/>
            <p:cNvGrpSpPr>
              <a:grpSpLocks/>
            </p:cNvGrpSpPr>
            <p:nvPr/>
          </p:nvGrpSpPr>
          <p:grpSpPr bwMode="auto">
            <a:xfrm>
              <a:off x="7013463" y="3771899"/>
              <a:ext cx="773909" cy="772729"/>
              <a:chOff x="1016388" y="754824"/>
              <a:chExt cx="731924" cy="731924"/>
            </a:xfrm>
          </p:grpSpPr>
          <p:grpSp>
            <p:nvGrpSpPr>
              <p:cNvPr id="17444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41" name="Oval 40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>
                    <a:latin typeface=""/>
                  </a:endParaRPr>
                </a:p>
              </p:txBody>
            </p:sp>
            <p:sp>
              <p:nvSpPr>
                <p:cNvPr id="42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>
                    <a:latin typeface=""/>
                  </a:endParaRPr>
                </a:p>
              </p:txBody>
            </p:sp>
          </p:grpSp>
          <p:sp>
            <p:nvSpPr>
              <p:cNvPr id="17445" name="TextBox 7"/>
              <p:cNvSpPr txBox="1">
                <a:spLocks noChangeArrowheads="1"/>
              </p:cNvSpPr>
              <p:nvPr/>
            </p:nvSpPr>
            <p:spPr bwMode="auto">
              <a:xfrm>
                <a:off x="1210476" y="839521"/>
                <a:ext cx="476982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</p:grpSp>
        <p:sp>
          <p:nvSpPr>
            <p:cNvPr id="43" name="Rectangle 42"/>
            <p:cNvSpPr/>
            <p:nvPr/>
          </p:nvSpPr>
          <p:spPr bwMode="auto">
            <a:xfrm>
              <a:off x="1008408" y="3898899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"/>
              </a:endParaRPr>
            </a:p>
          </p:txBody>
        </p:sp>
        <p:sp>
          <p:nvSpPr>
            <p:cNvPr id="17443" name="Rektangel 76"/>
            <p:cNvSpPr>
              <a:spLocks noChangeArrowheads="1"/>
            </p:cNvSpPr>
            <p:nvPr/>
          </p:nvSpPr>
          <p:spPr bwMode="auto">
            <a:xfrm>
              <a:off x="1280543" y="3987800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52 Marbles members have visited</a:t>
              </a:r>
              <a:endParaRPr lang="da-DK" sz="1400" noProof="1">
                <a:solidFill>
                  <a:srgbClr val="171717"/>
                </a:solidFill>
                <a:latin typeface="Calibri" pitchFamily="-108" charset="0"/>
                <a:cs typeface="Arial" charset="0"/>
              </a:endParaRPr>
            </a:p>
          </p:txBody>
        </p:sp>
      </p:grpSp>
      <p:grpSp>
        <p:nvGrpSpPr>
          <p:cNvPr id="17414" name="Group 66"/>
          <p:cNvGrpSpPr>
            <a:grpSpLocks/>
          </p:cNvGrpSpPr>
          <p:nvPr/>
        </p:nvGrpSpPr>
        <p:grpSpPr bwMode="auto">
          <a:xfrm>
            <a:off x="1008063" y="4423165"/>
            <a:ext cx="6778625" cy="773112"/>
            <a:chOff x="1008408" y="4821715"/>
            <a:chExt cx="6778964" cy="772729"/>
          </a:xfrm>
        </p:grpSpPr>
        <p:grpSp>
          <p:nvGrpSpPr>
            <p:cNvPr id="17428" name="Group 96"/>
            <p:cNvGrpSpPr>
              <a:grpSpLocks/>
            </p:cNvGrpSpPr>
            <p:nvPr/>
          </p:nvGrpSpPr>
          <p:grpSpPr bwMode="auto">
            <a:xfrm>
              <a:off x="7013463" y="4821715"/>
              <a:ext cx="773909" cy="772729"/>
              <a:chOff x="1016388" y="754824"/>
              <a:chExt cx="731924" cy="731924"/>
            </a:xfrm>
          </p:grpSpPr>
          <p:grpSp>
            <p:nvGrpSpPr>
              <p:cNvPr id="17433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48" name="Oval 47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49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17434" name="TextBox 7"/>
              <p:cNvSpPr txBox="1">
                <a:spLocks noChangeArrowheads="1"/>
              </p:cNvSpPr>
              <p:nvPr/>
            </p:nvSpPr>
            <p:spPr bwMode="auto">
              <a:xfrm>
                <a:off x="1234499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Calibri" pitchFamily="-108" charset="0"/>
                  </a:rPr>
                  <a:t>5</a:t>
                </a:r>
              </a:p>
            </p:txBody>
          </p:sp>
        </p:grpSp>
        <p:sp>
          <p:nvSpPr>
            <p:cNvPr id="50" name="Rectangle 49"/>
            <p:cNvSpPr/>
            <p:nvPr/>
          </p:nvSpPr>
          <p:spPr bwMode="auto">
            <a:xfrm>
              <a:off x="1008408" y="4948715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432" name="Rektangel 76"/>
            <p:cNvSpPr>
              <a:spLocks noChangeArrowheads="1"/>
            </p:cNvSpPr>
            <p:nvPr/>
          </p:nvSpPr>
          <p:spPr bwMode="auto">
            <a:xfrm>
              <a:off x="1295288" y="5037616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Trusted by any number of institutions supported and local government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  <p:grpSp>
        <p:nvGrpSpPr>
          <p:cNvPr id="17415" name="Group 63"/>
          <p:cNvGrpSpPr>
            <a:grpSpLocks/>
          </p:cNvGrpSpPr>
          <p:nvPr/>
        </p:nvGrpSpPr>
        <p:grpSpPr bwMode="auto">
          <a:xfrm>
            <a:off x="1008063" y="5323340"/>
            <a:ext cx="6778625" cy="773113"/>
            <a:chOff x="1001036" y="5594444"/>
            <a:chExt cx="6778964" cy="772729"/>
          </a:xfrm>
        </p:grpSpPr>
        <p:grpSp>
          <p:nvGrpSpPr>
            <p:cNvPr id="17417" name="Group 96"/>
            <p:cNvGrpSpPr>
              <a:grpSpLocks/>
            </p:cNvGrpSpPr>
            <p:nvPr/>
          </p:nvGrpSpPr>
          <p:grpSpPr bwMode="auto">
            <a:xfrm>
              <a:off x="7006091" y="5594444"/>
              <a:ext cx="773909" cy="772729"/>
              <a:chOff x="1016388" y="754824"/>
              <a:chExt cx="731924" cy="731924"/>
            </a:xfrm>
          </p:grpSpPr>
          <p:grpSp>
            <p:nvGrpSpPr>
              <p:cNvPr id="17422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55" name="Oval 54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56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17423" name="TextBox 7"/>
              <p:cNvSpPr txBox="1">
                <a:spLocks noChangeArrowheads="1"/>
              </p:cNvSpPr>
              <p:nvPr/>
            </p:nvSpPr>
            <p:spPr bwMode="auto">
              <a:xfrm>
                <a:off x="1222488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Calibri" pitchFamily="-108" charset="0"/>
                  </a:rPr>
                  <a:t>6</a:t>
                </a:r>
              </a:p>
            </p:txBody>
          </p:sp>
        </p:grpSp>
        <p:sp>
          <p:nvSpPr>
            <p:cNvPr id="57" name="Rectangle 56"/>
            <p:cNvSpPr/>
            <p:nvPr/>
          </p:nvSpPr>
          <p:spPr bwMode="auto">
            <a:xfrm>
              <a:off x="1001036" y="5721444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421" name="Rektangel 76"/>
            <p:cNvSpPr>
              <a:spLocks noChangeArrowheads="1"/>
            </p:cNvSpPr>
            <p:nvPr/>
          </p:nvSpPr>
          <p:spPr bwMode="auto">
            <a:xfrm>
              <a:off x="1287916" y="5810345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Life long friendships forged / and productive relationships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  <p:sp>
        <p:nvSpPr>
          <p:cNvPr id="17416" name="TextBox 23"/>
          <p:cNvSpPr txBox="1">
            <a:spLocks noChangeArrowheads="1"/>
          </p:cNvSpPr>
          <p:nvPr/>
        </p:nvSpPr>
        <p:spPr bwMode="auto">
          <a:xfrm>
            <a:off x="2105025" y="49177"/>
            <a:ext cx="460500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Calibri" pitchFamily="-108" charset="0"/>
              </a:rPr>
              <a:t>The Story So Far …….</a:t>
            </a:r>
            <a:endParaRPr lang="en-US" sz="3200" dirty="0">
              <a:latin typeface="Calibri" pitchFamily="-10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1118900" y="393170"/>
            <a:ext cx="6778625" cy="773113"/>
            <a:chOff x="1001036" y="1048115"/>
            <a:chExt cx="6778964" cy="772729"/>
          </a:xfrm>
        </p:grpSpPr>
        <p:grpSp>
          <p:nvGrpSpPr>
            <p:cNvPr id="3" name="Group 96"/>
            <p:cNvGrpSpPr>
              <a:grpSpLocks/>
            </p:cNvGrpSpPr>
            <p:nvPr/>
          </p:nvGrpSpPr>
          <p:grpSpPr bwMode="auto">
            <a:xfrm>
              <a:off x="7006091" y="1048115"/>
              <a:ext cx="773909" cy="772729"/>
              <a:chOff x="1016388" y="754824"/>
              <a:chExt cx="731924" cy="731924"/>
            </a:xfrm>
          </p:grpSpPr>
          <p:grpSp>
            <p:nvGrpSpPr>
              <p:cNvPr id="4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17" name="Oval 16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18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17478" name="TextBox 7"/>
              <p:cNvSpPr txBox="1">
                <a:spLocks noChangeArrowheads="1"/>
              </p:cNvSpPr>
              <p:nvPr/>
            </p:nvSpPr>
            <p:spPr bwMode="auto">
              <a:xfrm>
                <a:off x="1234499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Calibri" pitchFamily="-108" charset="0"/>
                  </a:rPr>
                  <a:t>1</a:t>
                </a:r>
              </a:p>
            </p:txBody>
          </p:sp>
        </p:grpSp>
        <p:sp>
          <p:nvSpPr>
            <p:cNvPr id="23" name="Rectangle 22"/>
            <p:cNvSpPr/>
            <p:nvPr/>
          </p:nvSpPr>
          <p:spPr bwMode="auto">
            <a:xfrm>
              <a:off x="1001036" y="1175115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476" name="Rektangel 76"/>
            <p:cNvSpPr>
              <a:spLocks noChangeArrowheads="1"/>
            </p:cNvSpPr>
            <p:nvPr/>
          </p:nvSpPr>
          <p:spPr bwMode="auto">
            <a:xfrm>
              <a:off x="1287916" y="1264016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Assistance with transportation (cars, mini buses etc …..)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1118900" y="1177729"/>
            <a:ext cx="6778625" cy="773112"/>
            <a:chOff x="1015781" y="1971033"/>
            <a:chExt cx="6778964" cy="772729"/>
          </a:xfrm>
        </p:grpSpPr>
        <p:grpSp>
          <p:nvGrpSpPr>
            <p:cNvPr id="6" name="Group 96"/>
            <p:cNvGrpSpPr>
              <a:grpSpLocks/>
            </p:cNvGrpSpPr>
            <p:nvPr/>
          </p:nvGrpSpPr>
          <p:grpSpPr bwMode="auto">
            <a:xfrm>
              <a:off x="7020836" y="1971033"/>
              <a:ext cx="773909" cy="772729"/>
              <a:chOff x="1016388" y="754824"/>
              <a:chExt cx="731924" cy="731924"/>
            </a:xfrm>
          </p:grpSpPr>
          <p:grpSp>
            <p:nvGrpSpPr>
              <p:cNvPr id="7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27" name="Oval 26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28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17467" name="TextBox 7"/>
              <p:cNvSpPr txBox="1">
                <a:spLocks noChangeArrowheads="1"/>
              </p:cNvSpPr>
              <p:nvPr/>
            </p:nvSpPr>
            <p:spPr bwMode="auto">
              <a:xfrm>
                <a:off x="1234499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Calibri" pitchFamily="-108" charset="0"/>
                  </a:rPr>
                  <a:t>2</a:t>
                </a:r>
              </a:p>
            </p:txBody>
          </p:sp>
        </p:grpSp>
        <p:sp>
          <p:nvSpPr>
            <p:cNvPr id="29" name="Rectangle 28"/>
            <p:cNvSpPr/>
            <p:nvPr/>
          </p:nvSpPr>
          <p:spPr bwMode="auto">
            <a:xfrm>
              <a:off x="1015781" y="2098033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465" name="Rektangel 76"/>
            <p:cNvSpPr>
              <a:spLocks noChangeArrowheads="1"/>
            </p:cNvSpPr>
            <p:nvPr/>
          </p:nvSpPr>
          <p:spPr bwMode="auto">
            <a:xfrm>
              <a:off x="1302661" y="2186934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Building/Structural Refurbishments and new builds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  <p:grpSp>
        <p:nvGrpSpPr>
          <p:cNvPr id="8" name="Group 64"/>
          <p:cNvGrpSpPr>
            <a:grpSpLocks/>
          </p:cNvGrpSpPr>
          <p:nvPr/>
        </p:nvGrpSpPr>
        <p:grpSpPr bwMode="auto">
          <a:xfrm>
            <a:off x="1118900" y="1989732"/>
            <a:ext cx="6778625" cy="773113"/>
            <a:chOff x="1008408" y="2842697"/>
            <a:chExt cx="6778964" cy="772729"/>
          </a:xfrm>
        </p:grpSpPr>
        <p:grpSp>
          <p:nvGrpSpPr>
            <p:cNvPr id="9" name="Group 96"/>
            <p:cNvGrpSpPr>
              <a:grpSpLocks/>
            </p:cNvGrpSpPr>
            <p:nvPr/>
          </p:nvGrpSpPr>
          <p:grpSpPr bwMode="auto">
            <a:xfrm>
              <a:off x="7013463" y="2842697"/>
              <a:ext cx="773909" cy="772729"/>
              <a:chOff x="1016388" y="754824"/>
              <a:chExt cx="731924" cy="731924"/>
            </a:xfrm>
          </p:grpSpPr>
          <p:grpSp>
            <p:nvGrpSpPr>
              <p:cNvPr id="10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34" name="Oval 33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35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17456" name="TextBox 7"/>
              <p:cNvSpPr txBox="1">
                <a:spLocks noChangeArrowheads="1"/>
              </p:cNvSpPr>
              <p:nvPr/>
            </p:nvSpPr>
            <p:spPr bwMode="auto">
              <a:xfrm>
                <a:off x="1234499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Calibri" pitchFamily="-108" charset="0"/>
                  </a:rPr>
                  <a:t>3</a:t>
                </a:r>
              </a:p>
            </p:txBody>
          </p:sp>
        </p:grpSp>
        <p:sp>
          <p:nvSpPr>
            <p:cNvPr id="36" name="Rectangle 35"/>
            <p:cNvSpPr/>
            <p:nvPr/>
          </p:nvSpPr>
          <p:spPr bwMode="auto">
            <a:xfrm>
              <a:off x="1008408" y="2969697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454" name="Rektangel 76"/>
            <p:cNvSpPr>
              <a:spLocks noChangeArrowheads="1"/>
            </p:cNvSpPr>
            <p:nvPr/>
          </p:nvSpPr>
          <p:spPr bwMode="auto">
            <a:xfrm>
              <a:off x="1295288" y="3058598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Food Provisions and Utility Support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  <p:grpSp>
        <p:nvGrpSpPr>
          <p:cNvPr id="11" name="Group 65"/>
          <p:cNvGrpSpPr>
            <a:grpSpLocks/>
          </p:cNvGrpSpPr>
          <p:nvPr/>
        </p:nvGrpSpPr>
        <p:grpSpPr bwMode="auto">
          <a:xfrm>
            <a:off x="1118900" y="2805336"/>
            <a:ext cx="6778625" cy="771525"/>
            <a:chOff x="1008408" y="3771899"/>
            <a:chExt cx="6778964" cy="772729"/>
          </a:xfrm>
        </p:grpSpPr>
        <p:grpSp>
          <p:nvGrpSpPr>
            <p:cNvPr id="12" name="Group 96"/>
            <p:cNvGrpSpPr>
              <a:grpSpLocks/>
            </p:cNvGrpSpPr>
            <p:nvPr/>
          </p:nvGrpSpPr>
          <p:grpSpPr bwMode="auto">
            <a:xfrm>
              <a:off x="7013463" y="3771899"/>
              <a:ext cx="773909" cy="772729"/>
              <a:chOff x="1016388" y="754824"/>
              <a:chExt cx="731924" cy="731924"/>
            </a:xfrm>
          </p:grpSpPr>
          <p:grpSp>
            <p:nvGrpSpPr>
              <p:cNvPr id="13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41" name="Oval 40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>
                    <a:latin typeface=""/>
                  </a:endParaRPr>
                </a:p>
              </p:txBody>
            </p:sp>
            <p:sp>
              <p:nvSpPr>
                <p:cNvPr id="42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>
                    <a:latin typeface=""/>
                  </a:endParaRPr>
                </a:p>
              </p:txBody>
            </p:sp>
          </p:grpSp>
          <p:sp>
            <p:nvSpPr>
              <p:cNvPr id="17445" name="TextBox 7"/>
              <p:cNvSpPr txBox="1">
                <a:spLocks noChangeArrowheads="1"/>
              </p:cNvSpPr>
              <p:nvPr/>
            </p:nvSpPr>
            <p:spPr bwMode="auto">
              <a:xfrm>
                <a:off x="1210476" y="839521"/>
                <a:ext cx="476982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</p:grpSp>
        <p:sp>
          <p:nvSpPr>
            <p:cNvPr id="43" name="Rectangle 42"/>
            <p:cNvSpPr/>
            <p:nvPr/>
          </p:nvSpPr>
          <p:spPr bwMode="auto">
            <a:xfrm>
              <a:off x="1008408" y="3898899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"/>
              </a:endParaRPr>
            </a:p>
          </p:txBody>
        </p:sp>
        <p:sp>
          <p:nvSpPr>
            <p:cNvPr id="17443" name="Rektangel 76"/>
            <p:cNvSpPr>
              <a:spLocks noChangeArrowheads="1"/>
            </p:cNvSpPr>
            <p:nvPr/>
          </p:nvSpPr>
          <p:spPr bwMode="auto">
            <a:xfrm>
              <a:off x="1280543" y="3987800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Educational Support </a:t>
              </a:r>
              <a:endParaRPr lang="da-DK" sz="1400" noProof="1">
                <a:solidFill>
                  <a:srgbClr val="171717"/>
                </a:solidFill>
                <a:latin typeface="Calibri" pitchFamily="-108" charset="0"/>
                <a:cs typeface="Arial" charset="0"/>
              </a:endParaRPr>
            </a:p>
          </p:txBody>
        </p:sp>
      </p:grpSp>
      <p:grpSp>
        <p:nvGrpSpPr>
          <p:cNvPr id="14" name="Group 66"/>
          <p:cNvGrpSpPr>
            <a:grpSpLocks/>
          </p:cNvGrpSpPr>
          <p:nvPr/>
        </p:nvGrpSpPr>
        <p:grpSpPr bwMode="auto">
          <a:xfrm>
            <a:off x="1118900" y="3632441"/>
            <a:ext cx="6778625" cy="773112"/>
            <a:chOff x="1008408" y="4821715"/>
            <a:chExt cx="6778964" cy="772729"/>
          </a:xfrm>
        </p:grpSpPr>
        <p:grpSp>
          <p:nvGrpSpPr>
            <p:cNvPr id="15" name="Group 96"/>
            <p:cNvGrpSpPr>
              <a:grpSpLocks/>
            </p:cNvGrpSpPr>
            <p:nvPr/>
          </p:nvGrpSpPr>
          <p:grpSpPr bwMode="auto">
            <a:xfrm>
              <a:off x="7013463" y="4821715"/>
              <a:ext cx="773909" cy="772729"/>
              <a:chOff x="1016388" y="754824"/>
              <a:chExt cx="731924" cy="731924"/>
            </a:xfrm>
          </p:grpSpPr>
          <p:grpSp>
            <p:nvGrpSpPr>
              <p:cNvPr id="16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48" name="Oval 47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49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17434" name="TextBox 7"/>
              <p:cNvSpPr txBox="1">
                <a:spLocks noChangeArrowheads="1"/>
              </p:cNvSpPr>
              <p:nvPr/>
            </p:nvSpPr>
            <p:spPr bwMode="auto">
              <a:xfrm>
                <a:off x="1234499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Calibri" pitchFamily="-108" charset="0"/>
                  </a:rPr>
                  <a:t>5</a:t>
                </a:r>
              </a:p>
            </p:txBody>
          </p:sp>
        </p:grpSp>
        <p:sp>
          <p:nvSpPr>
            <p:cNvPr id="50" name="Rectangle 49"/>
            <p:cNvSpPr/>
            <p:nvPr/>
          </p:nvSpPr>
          <p:spPr bwMode="auto">
            <a:xfrm>
              <a:off x="1008408" y="4948715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432" name="Rektangel 76"/>
            <p:cNvSpPr>
              <a:spLocks noChangeArrowheads="1"/>
            </p:cNvSpPr>
            <p:nvPr/>
          </p:nvSpPr>
          <p:spPr bwMode="auto">
            <a:xfrm>
              <a:off x="1295288" y="5037616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Improving Living Conditions and raising quality of life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  <p:grpSp>
        <p:nvGrpSpPr>
          <p:cNvPr id="19" name="Group 63"/>
          <p:cNvGrpSpPr>
            <a:grpSpLocks/>
          </p:cNvGrpSpPr>
          <p:nvPr/>
        </p:nvGrpSpPr>
        <p:grpSpPr bwMode="auto">
          <a:xfrm>
            <a:off x="1118900" y="4447942"/>
            <a:ext cx="6778625" cy="773113"/>
            <a:chOff x="1001036" y="5594444"/>
            <a:chExt cx="6778964" cy="772729"/>
          </a:xfrm>
        </p:grpSpPr>
        <p:grpSp>
          <p:nvGrpSpPr>
            <p:cNvPr id="20" name="Group 96"/>
            <p:cNvGrpSpPr>
              <a:grpSpLocks/>
            </p:cNvGrpSpPr>
            <p:nvPr/>
          </p:nvGrpSpPr>
          <p:grpSpPr bwMode="auto">
            <a:xfrm>
              <a:off x="7006091" y="5594444"/>
              <a:ext cx="773909" cy="772729"/>
              <a:chOff x="1016388" y="754824"/>
              <a:chExt cx="731924" cy="731924"/>
            </a:xfrm>
          </p:grpSpPr>
          <p:grpSp>
            <p:nvGrpSpPr>
              <p:cNvPr id="21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55" name="Oval 54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56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17423" name="TextBox 7"/>
              <p:cNvSpPr txBox="1">
                <a:spLocks noChangeArrowheads="1"/>
              </p:cNvSpPr>
              <p:nvPr/>
            </p:nvSpPr>
            <p:spPr bwMode="auto">
              <a:xfrm>
                <a:off x="1222488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Calibri" pitchFamily="-108" charset="0"/>
                  </a:rPr>
                  <a:t>6</a:t>
                </a:r>
              </a:p>
            </p:txBody>
          </p:sp>
        </p:grpSp>
        <p:sp>
          <p:nvSpPr>
            <p:cNvPr id="57" name="Rectangle 56"/>
            <p:cNvSpPr/>
            <p:nvPr/>
          </p:nvSpPr>
          <p:spPr bwMode="auto">
            <a:xfrm>
              <a:off x="1001036" y="5721444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421" name="Rektangel 76"/>
            <p:cNvSpPr>
              <a:spLocks noChangeArrowheads="1"/>
            </p:cNvSpPr>
            <p:nvPr/>
          </p:nvSpPr>
          <p:spPr bwMode="auto">
            <a:xfrm>
              <a:off x="1287916" y="5810345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Fun/Sports Days and Childrens Gifts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  <p:sp>
        <p:nvSpPr>
          <p:cNvPr id="17416" name="TextBox 23"/>
          <p:cNvSpPr txBox="1">
            <a:spLocks noChangeArrowheads="1"/>
          </p:cNvSpPr>
          <p:nvPr/>
        </p:nvSpPr>
        <p:spPr bwMode="auto">
          <a:xfrm>
            <a:off x="2105025" y="-53273"/>
            <a:ext cx="594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Calibri" pitchFamily="-108" charset="0"/>
              </a:rPr>
              <a:t>What Have We Achieved ?</a:t>
            </a:r>
            <a:endParaRPr lang="en-US" sz="3200" dirty="0">
              <a:latin typeface="Calibri" pitchFamily="-108" charset="0"/>
            </a:endParaRPr>
          </a:p>
        </p:txBody>
      </p:sp>
      <p:grpSp>
        <p:nvGrpSpPr>
          <p:cNvPr id="51" name="Group 63"/>
          <p:cNvGrpSpPr>
            <a:grpSpLocks/>
          </p:cNvGrpSpPr>
          <p:nvPr/>
        </p:nvGrpSpPr>
        <p:grpSpPr bwMode="auto">
          <a:xfrm>
            <a:off x="1118900" y="5286200"/>
            <a:ext cx="6793369" cy="773113"/>
            <a:chOff x="986291" y="5594444"/>
            <a:chExt cx="6793709" cy="772729"/>
          </a:xfrm>
        </p:grpSpPr>
        <p:grpSp>
          <p:nvGrpSpPr>
            <p:cNvPr id="52" name="Group 96"/>
            <p:cNvGrpSpPr>
              <a:grpSpLocks/>
            </p:cNvGrpSpPr>
            <p:nvPr/>
          </p:nvGrpSpPr>
          <p:grpSpPr bwMode="auto">
            <a:xfrm>
              <a:off x="7006091" y="5594444"/>
              <a:ext cx="773909" cy="772729"/>
              <a:chOff x="1016388" y="754824"/>
              <a:chExt cx="731924" cy="731924"/>
            </a:xfrm>
          </p:grpSpPr>
          <p:grpSp>
            <p:nvGrpSpPr>
              <p:cNvPr id="58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61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59" name="TextBox 7"/>
              <p:cNvSpPr txBox="1">
                <a:spLocks noChangeArrowheads="1"/>
              </p:cNvSpPr>
              <p:nvPr/>
            </p:nvSpPr>
            <p:spPr bwMode="auto">
              <a:xfrm>
                <a:off x="1222488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Calibri" pitchFamily="-108" charset="0"/>
                  </a:rPr>
                  <a:t>7</a:t>
                </a:r>
                <a:endParaRPr lang="en-US" sz="2800" dirty="0">
                  <a:solidFill>
                    <a:schemeClr val="bg1"/>
                  </a:solidFill>
                  <a:latin typeface="Calibri" pitchFamily="-108" charset="0"/>
                </a:endParaRPr>
              </a:p>
            </p:txBody>
          </p:sp>
        </p:grpSp>
        <p:sp>
          <p:nvSpPr>
            <p:cNvPr id="53" name="Rectangle 52"/>
            <p:cNvSpPr/>
            <p:nvPr/>
          </p:nvSpPr>
          <p:spPr bwMode="auto">
            <a:xfrm>
              <a:off x="986291" y="5721444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4" name="Rektangel 76"/>
            <p:cNvSpPr>
              <a:spLocks noChangeArrowheads="1"/>
            </p:cNvSpPr>
            <p:nvPr/>
          </p:nvSpPr>
          <p:spPr bwMode="auto">
            <a:xfrm>
              <a:off x="1287916" y="5810345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Support for Crisis Management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  <p:grpSp>
        <p:nvGrpSpPr>
          <p:cNvPr id="62" name="Group 63"/>
          <p:cNvGrpSpPr>
            <a:grpSpLocks/>
          </p:cNvGrpSpPr>
          <p:nvPr/>
        </p:nvGrpSpPr>
        <p:grpSpPr bwMode="auto">
          <a:xfrm>
            <a:off x="1068357" y="6113745"/>
            <a:ext cx="6843912" cy="773113"/>
            <a:chOff x="935745" y="5594444"/>
            <a:chExt cx="6844255" cy="772729"/>
          </a:xfrm>
        </p:grpSpPr>
        <p:grpSp>
          <p:nvGrpSpPr>
            <p:cNvPr id="63" name="Group 96"/>
            <p:cNvGrpSpPr>
              <a:grpSpLocks/>
            </p:cNvGrpSpPr>
            <p:nvPr/>
          </p:nvGrpSpPr>
          <p:grpSpPr bwMode="auto">
            <a:xfrm>
              <a:off x="7006091" y="5594444"/>
              <a:ext cx="773909" cy="772729"/>
              <a:chOff x="1016388" y="754824"/>
              <a:chExt cx="731924" cy="731924"/>
            </a:xfrm>
          </p:grpSpPr>
          <p:grpSp>
            <p:nvGrpSpPr>
              <p:cNvPr id="66" name="Group 51"/>
              <p:cNvGrpSpPr>
                <a:grpSpLocks/>
              </p:cNvGrpSpPr>
              <p:nvPr/>
            </p:nvGrpSpPr>
            <p:grpSpPr bwMode="auto">
              <a:xfrm>
                <a:off x="1016388" y="754824"/>
                <a:ext cx="731924" cy="731924"/>
                <a:chOff x="1704975" y="1095375"/>
                <a:chExt cx="1514475" cy="1514475"/>
              </a:xfrm>
            </p:grpSpPr>
            <p:sp>
              <p:nvSpPr>
                <p:cNvPr id="68" name="Oval 67"/>
                <p:cNvSpPr/>
                <p:nvPr/>
              </p:nvSpPr>
              <p:spPr>
                <a:xfrm>
                  <a:off x="1706456" y="1095375"/>
                  <a:ext cx="1512994" cy="151447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AF300"/>
                    </a:gs>
                    <a:gs pos="100000">
                      <a:srgbClr val="208A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>
                  <a:solidFill>
                    <a:srgbClr val="208A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  <p:sp>
              <p:nvSpPr>
                <p:cNvPr id="69" name="Oval 4"/>
                <p:cNvSpPr/>
                <p:nvPr/>
              </p:nvSpPr>
              <p:spPr>
                <a:xfrm>
                  <a:off x="1781186" y="1143011"/>
                  <a:ext cx="1362054" cy="1362054"/>
                </a:xfrm>
                <a:prstGeom prst="ellipse">
                  <a:avLst/>
                </a:prstGeom>
                <a:gradFill>
                  <a:gsLst>
                    <a:gs pos="6000">
                      <a:schemeClr val="bg1"/>
                    </a:gs>
                    <a:gs pos="61000">
                      <a:srgbClr val="0070C0">
                        <a:alpha val="0"/>
                      </a:srgbClr>
                    </a:gs>
                  </a:gsLst>
                  <a:lin ang="6000000" scaled="0"/>
                </a:gradFill>
                <a:ln w="3492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 dirty="0"/>
                </a:p>
              </p:txBody>
            </p:sp>
          </p:grpSp>
          <p:sp>
            <p:nvSpPr>
              <p:cNvPr id="67" name="TextBox 7"/>
              <p:cNvSpPr txBox="1">
                <a:spLocks noChangeArrowheads="1"/>
              </p:cNvSpPr>
              <p:nvPr/>
            </p:nvSpPr>
            <p:spPr bwMode="auto">
              <a:xfrm>
                <a:off x="1222488" y="839520"/>
                <a:ext cx="342624" cy="495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Calibri" pitchFamily="-108" charset="0"/>
                  </a:rPr>
                  <a:t>8</a:t>
                </a:r>
                <a:endParaRPr lang="en-US" sz="2800" dirty="0">
                  <a:solidFill>
                    <a:schemeClr val="bg1"/>
                  </a:solidFill>
                  <a:latin typeface="Calibri" pitchFamily="-108" charset="0"/>
                </a:endParaRPr>
              </a:p>
            </p:txBody>
          </p:sp>
        </p:grpSp>
        <p:sp>
          <p:nvSpPr>
            <p:cNvPr id="64" name="Rectangle 63"/>
            <p:cNvSpPr/>
            <p:nvPr/>
          </p:nvSpPr>
          <p:spPr bwMode="auto">
            <a:xfrm>
              <a:off x="935745" y="5721444"/>
              <a:ext cx="6019800" cy="550385"/>
            </a:xfrm>
            <a:prstGeom prst="rect">
              <a:avLst/>
            </a:prstGeom>
            <a:gradFill flip="none" rotWithShape="1">
              <a:gsLst>
                <a:gs pos="55000">
                  <a:schemeClr val="bg1">
                    <a:lumMod val="65000"/>
                  </a:schemeClr>
                </a:gs>
                <a:gs pos="100000">
                  <a:srgbClr val="004D86">
                    <a:alpha val="0"/>
                  </a:srgbClr>
                </a:gs>
              </a:gsLst>
              <a:lin ang="0" scaled="1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5" name="Rektangel 76"/>
            <p:cNvSpPr>
              <a:spLocks noChangeArrowheads="1"/>
            </p:cNvSpPr>
            <p:nvPr/>
          </p:nvSpPr>
          <p:spPr bwMode="auto">
            <a:xfrm>
              <a:off x="1287916" y="5810345"/>
              <a:ext cx="571817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400" noProof="1" smtClean="0">
                  <a:solidFill>
                    <a:srgbClr val="171717"/>
                  </a:solidFill>
                  <a:latin typeface="Calibri" pitchFamily="-108" charset="0"/>
                  <a:cs typeface="Arial" charset="0"/>
                </a:rPr>
                <a:t>Extended support to new regions</a:t>
              </a:r>
              <a:endParaRPr lang="da-DK" sz="1400" dirty="0">
                <a:solidFill>
                  <a:srgbClr val="171717"/>
                </a:solidFill>
                <a:latin typeface="Calibri" pitchFamily="-108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6"/>
          <p:cNvGrpSpPr>
            <a:grpSpLocks/>
          </p:cNvGrpSpPr>
          <p:nvPr/>
        </p:nvGrpSpPr>
        <p:grpSpPr bwMode="auto">
          <a:xfrm>
            <a:off x="1606948" y="1551756"/>
            <a:ext cx="1096001" cy="623888"/>
            <a:chOff x="1933575" y="901700"/>
            <a:chExt cx="1041400" cy="624602"/>
          </a:xfrm>
        </p:grpSpPr>
        <p:sp>
          <p:nvSpPr>
            <p:cNvPr id="7" name="Parallelogram 6"/>
            <p:cNvSpPr/>
            <p:nvPr/>
          </p:nvSpPr>
          <p:spPr bwMode="auto">
            <a:xfrm>
              <a:off x="1933575" y="928719"/>
              <a:ext cx="1041400" cy="597583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6682" name="TextBox 7"/>
            <p:cNvSpPr txBox="1">
              <a:spLocks noChangeArrowheads="1"/>
            </p:cNvSpPr>
            <p:nvPr/>
          </p:nvSpPr>
          <p:spPr bwMode="auto">
            <a:xfrm>
              <a:off x="2260998" y="901700"/>
              <a:ext cx="396990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1</a:t>
              </a:r>
            </a:p>
          </p:txBody>
        </p:sp>
      </p:grpSp>
      <p:sp>
        <p:nvSpPr>
          <p:cNvPr id="9" name="Parallelogram 8"/>
          <p:cNvSpPr/>
          <p:nvPr/>
        </p:nvSpPr>
        <p:spPr bwMode="auto">
          <a:xfrm>
            <a:off x="2590077" y="1569382"/>
            <a:ext cx="6335423" cy="614804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14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171717"/>
              </a:solidFill>
            </a:endParaRPr>
          </a:p>
        </p:txBody>
      </p:sp>
      <p:sp>
        <p:nvSpPr>
          <p:cNvPr id="26630" name="Rektangel 76"/>
          <p:cNvSpPr>
            <a:spLocks noChangeArrowheads="1"/>
          </p:cNvSpPr>
          <p:nvPr/>
        </p:nvSpPr>
        <p:spPr bwMode="auto">
          <a:xfrm>
            <a:off x="2857899" y="1715269"/>
            <a:ext cx="555352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Things Have Changed In Social Care Due To The European Union Influence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grpSp>
        <p:nvGrpSpPr>
          <p:cNvPr id="26631" name="Group 47"/>
          <p:cNvGrpSpPr>
            <a:grpSpLocks/>
          </p:cNvGrpSpPr>
          <p:nvPr/>
        </p:nvGrpSpPr>
        <p:grpSpPr bwMode="auto">
          <a:xfrm>
            <a:off x="1378348" y="2270894"/>
            <a:ext cx="1096001" cy="623887"/>
            <a:chOff x="1704975" y="1621585"/>
            <a:chExt cx="1041400" cy="623419"/>
          </a:xfrm>
        </p:grpSpPr>
        <p:sp>
          <p:nvSpPr>
            <p:cNvPr id="12" name="Parallelogram 11"/>
            <p:cNvSpPr/>
            <p:nvPr/>
          </p:nvSpPr>
          <p:spPr bwMode="auto">
            <a:xfrm>
              <a:off x="1704975" y="1648552"/>
              <a:ext cx="1041400" cy="596452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6680" name="TextBox 7"/>
            <p:cNvSpPr txBox="1">
              <a:spLocks noChangeArrowheads="1"/>
            </p:cNvSpPr>
            <p:nvPr/>
          </p:nvSpPr>
          <p:spPr bwMode="auto">
            <a:xfrm>
              <a:off x="2032398" y="1621585"/>
              <a:ext cx="396990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2</a:t>
              </a:r>
            </a:p>
          </p:txBody>
        </p:sp>
      </p:grpSp>
      <p:sp>
        <p:nvSpPr>
          <p:cNvPr id="14" name="Parallelogram 13"/>
          <p:cNvSpPr/>
          <p:nvPr/>
        </p:nvSpPr>
        <p:spPr bwMode="auto">
          <a:xfrm>
            <a:off x="2331362" y="2270894"/>
            <a:ext cx="6428444" cy="736684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14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171717"/>
              </a:solidFill>
            </a:endParaRPr>
          </a:p>
        </p:txBody>
      </p:sp>
      <p:sp>
        <p:nvSpPr>
          <p:cNvPr id="26635" name="Rektangel 76"/>
          <p:cNvSpPr>
            <a:spLocks noChangeArrowheads="1"/>
          </p:cNvSpPr>
          <p:nvPr/>
        </p:nvSpPr>
        <p:spPr bwMode="auto">
          <a:xfrm>
            <a:off x="2629299" y="2447106"/>
            <a:ext cx="579372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Big Homes Have Closed With Smaller Purpose Built Homes Created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grpSp>
        <p:nvGrpSpPr>
          <p:cNvPr id="26636" name="Group 48"/>
          <p:cNvGrpSpPr>
            <a:grpSpLocks/>
          </p:cNvGrpSpPr>
          <p:nvPr/>
        </p:nvGrpSpPr>
        <p:grpSpPr bwMode="auto">
          <a:xfrm>
            <a:off x="1132286" y="2990031"/>
            <a:ext cx="1096001" cy="625475"/>
            <a:chOff x="1458913" y="2340411"/>
            <a:chExt cx="1041400" cy="624605"/>
          </a:xfrm>
        </p:grpSpPr>
        <p:sp>
          <p:nvSpPr>
            <p:cNvPr id="17" name="Parallelogram 16"/>
            <p:cNvSpPr/>
            <p:nvPr/>
          </p:nvSpPr>
          <p:spPr bwMode="auto">
            <a:xfrm>
              <a:off x="1458913" y="2367361"/>
              <a:ext cx="1041400" cy="597655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6678" name="TextBox 7"/>
            <p:cNvSpPr txBox="1">
              <a:spLocks noChangeArrowheads="1"/>
            </p:cNvSpPr>
            <p:nvPr/>
          </p:nvSpPr>
          <p:spPr bwMode="auto">
            <a:xfrm>
              <a:off x="1786336" y="2340411"/>
              <a:ext cx="396990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3</a:t>
              </a:r>
            </a:p>
          </p:txBody>
        </p:sp>
      </p:grpSp>
      <p:sp>
        <p:nvSpPr>
          <p:cNvPr id="19" name="Parallelogram 18"/>
          <p:cNvSpPr/>
          <p:nvPr/>
        </p:nvSpPr>
        <p:spPr bwMode="auto">
          <a:xfrm>
            <a:off x="2114589" y="3007578"/>
            <a:ext cx="6335423" cy="614804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14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171717"/>
              </a:solidFill>
            </a:endParaRPr>
          </a:p>
        </p:txBody>
      </p:sp>
      <p:sp>
        <p:nvSpPr>
          <p:cNvPr id="26640" name="Rektangel 76"/>
          <p:cNvSpPr>
            <a:spLocks noChangeArrowheads="1"/>
          </p:cNvSpPr>
          <p:nvPr/>
        </p:nvSpPr>
        <p:spPr bwMode="auto">
          <a:xfrm>
            <a:off x="2381649" y="3140844"/>
            <a:ext cx="555352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A New Era Of Integration And Fostering Continues To Embed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grpSp>
        <p:nvGrpSpPr>
          <p:cNvPr id="26641" name="Group 49"/>
          <p:cNvGrpSpPr>
            <a:grpSpLocks/>
          </p:cNvGrpSpPr>
          <p:nvPr/>
        </p:nvGrpSpPr>
        <p:grpSpPr bwMode="auto">
          <a:xfrm>
            <a:off x="894161" y="3701231"/>
            <a:ext cx="1096001" cy="623888"/>
            <a:chOff x="1220788" y="3051228"/>
            <a:chExt cx="1041400" cy="624602"/>
          </a:xfrm>
        </p:grpSpPr>
        <p:sp>
          <p:nvSpPr>
            <p:cNvPr id="22" name="Parallelogram 21"/>
            <p:cNvSpPr/>
            <p:nvPr/>
          </p:nvSpPr>
          <p:spPr bwMode="auto">
            <a:xfrm>
              <a:off x="1220788" y="3078247"/>
              <a:ext cx="1041400" cy="597583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6676" name="TextBox 7"/>
            <p:cNvSpPr txBox="1">
              <a:spLocks noChangeArrowheads="1"/>
            </p:cNvSpPr>
            <p:nvPr/>
          </p:nvSpPr>
          <p:spPr bwMode="auto">
            <a:xfrm>
              <a:off x="1548211" y="3051228"/>
              <a:ext cx="396990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4</a:t>
              </a:r>
            </a:p>
          </p:txBody>
        </p:sp>
      </p:grpSp>
      <p:sp>
        <p:nvSpPr>
          <p:cNvPr id="24" name="Parallelogram 23"/>
          <p:cNvSpPr/>
          <p:nvPr/>
        </p:nvSpPr>
        <p:spPr bwMode="auto">
          <a:xfrm>
            <a:off x="1876845" y="3718972"/>
            <a:ext cx="6335423" cy="614804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14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6645" name="Rektangel 76"/>
          <p:cNvSpPr>
            <a:spLocks noChangeArrowheads="1"/>
          </p:cNvSpPr>
          <p:nvPr/>
        </p:nvSpPr>
        <p:spPr bwMode="auto">
          <a:xfrm>
            <a:off x="2143524" y="3877444"/>
            <a:ext cx="59023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More Financialy Astute Framework Running Social/Care Homes Embedded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grpSp>
        <p:nvGrpSpPr>
          <p:cNvPr id="26646" name="Group 50"/>
          <p:cNvGrpSpPr>
            <a:grpSpLocks/>
          </p:cNvGrpSpPr>
          <p:nvPr/>
        </p:nvGrpSpPr>
        <p:grpSpPr bwMode="auto">
          <a:xfrm>
            <a:off x="656036" y="4412431"/>
            <a:ext cx="1096001" cy="622300"/>
            <a:chOff x="982663" y="3761916"/>
            <a:chExt cx="1041400" cy="623419"/>
          </a:xfrm>
        </p:grpSpPr>
        <p:sp>
          <p:nvSpPr>
            <p:cNvPr id="27" name="Parallelogram 26"/>
            <p:cNvSpPr/>
            <p:nvPr/>
          </p:nvSpPr>
          <p:spPr bwMode="auto">
            <a:xfrm>
              <a:off x="982663" y="3788953"/>
              <a:ext cx="1041400" cy="596382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6674" name="TextBox 7"/>
            <p:cNvSpPr txBox="1">
              <a:spLocks noChangeArrowheads="1"/>
            </p:cNvSpPr>
            <p:nvPr/>
          </p:nvSpPr>
          <p:spPr bwMode="auto">
            <a:xfrm>
              <a:off x="1310086" y="3761916"/>
              <a:ext cx="396990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5</a:t>
              </a:r>
            </a:p>
          </p:txBody>
        </p:sp>
      </p:grpSp>
      <p:sp>
        <p:nvSpPr>
          <p:cNvPr id="29" name="Parallelogram 28"/>
          <p:cNvSpPr/>
          <p:nvPr/>
        </p:nvSpPr>
        <p:spPr bwMode="auto">
          <a:xfrm>
            <a:off x="1639101" y="4428938"/>
            <a:ext cx="6335423" cy="614804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14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6650" name="Rektangel 76"/>
          <p:cNvSpPr>
            <a:spLocks noChangeArrowheads="1"/>
          </p:cNvSpPr>
          <p:nvPr/>
        </p:nvSpPr>
        <p:spPr bwMode="auto">
          <a:xfrm>
            <a:off x="1906987" y="4588644"/>
            <a:ext cx="557356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More Focused Requirement For Emergency/Crisis Support Emerging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grpSp>
        <p:nvGrpSpPr>
          <p:cNvPr id="26651" name="Group 51"/>
          <p:cNvGrpSpPr>
            <a:grpSpLocks/>
          </p:cNvGrpSpPr>
          <p:nvPr/>
        </p:nvGrpSpPr>
        <p:grpSpPr bwMode="auto">
          <a:xfrm>
            <a:off x="433786" y="5120456"/>
            <a:ext cx="1096001" cy="623888"/>
            <a:chOff x="760010" y="4470238"/>
            <a:chExt cx="1041400" cy="623419"/>
          </a:xfrm>
        </p:grpSpPr>
        <p:sp>
          <p:nvSpPr>
            <p:cNvPr id="33" name="Parallelogram 32"/>
            <p:cNvSpPr/>
            <p:nvPr/>
          </p:nvSpPr>
          <p:spPr bwMode="auto">
            <a:xfrm>
              <a:off x="760010" y="4497206"/>
              <a:ext cx="1041400" cy="596451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6672" name="TextBox 7"/>
            <p:cNvSpPr txBox="1">
              <a:spLocks noChangeArrowheads="1"/>
            </p:cNvSpPr>
            <p:nvPr/>
          </p:nvSpPr>
          <p:spPr bwMode="auto">
            <a:xfrm>
              <a:off x="1087433" y="4470238"/>
              <a:ext cx="396990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6</a:t>
              </a:r>
            </a:p>
          </p:txBody>
        </p:sp>
      </p:grpSp>
      <p:sp>
        <p:nvSpPr>
          <p:cNvPr id="35" name="Parallelogram 34"/>
          <p:cNvSpPr/>
          <p:nvPr/>
        </p:nvSpPr>
        <p:spPr bwMode="auto">
          <a:xfrm>
            <a:off x="1416448" y="5137260"/>
            <a:ext cx="6335423" cy="614804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14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/>
          </a:p>
        </p:txBody>
      </p:sp>
      <p:sp>
        <p:nvSpPr>
          <p:cNvPr id="26655" name="Rektangel 76"/>
          <p:cNvSpPr>
            <a:spLocks noChangeArrowheads="1"/>
          </p:cNvSpPr>
          <p:nvPr/>
        </p:nvSpPr>
        <p:spPr bwMode="auto">
          <a:xfrm>
            <a:off x="1684737" y="5296669"/>
            <a:ext cx="55735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The Realisation Of Our Future Strategy and Priorities Continue To Evolve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sp>
        <p:nvSpPr>
          <p:cNvPr id="44" name="TextBox 23"/>
          <p:cNvSpPr txBox="1">
            <a:spLocks noChangeArrowheads="1"/>
          </p:cNvSpPr>
          <p:nvPr/>
        </p:nvSpPr>
        <p:spPr bwMode="auto">
          <a:xfrm>
            <a:off x="2105025" y="238125"/>
            <a:ext cx="594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Calibri" pitchFamily="-108" charset="0"/>
              </a:rPr>
              <a:t>So Where Are We Now ?</a:t>
            </a:r>
            <a:endParaRPr lang="en-US" sz="3200" dirty="0">
              <a:latin typeface="Calibri" pitchFamily="-10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43"/>
          <p:cNvGrpSpPr>
            <a:grpSpLocks/>
          </p:cNvGrpSpPr>
          <p:nvPr/>
        </p:nvGrpSpPr>
        <p:grpSpPr bwMode="auto">
          <a:xfrm>
            <a:off x="864321" y="1508527"/>
            <a:ext cx="1041400" cy="722312"/>
            <a:chOff x="1001713" y="2224088"/>
            <a:chExt cx="1041400" cy="722312"/>
          </a:xfrm>
        </p:grpSpPr>
        <p:sp>
          <p:nvSpPr>
            <p:cNvPr id="6" name="Parallelogram 5"/>
            <p:cNvSpPr/>
            <p:nvPr/>
          </p:nvSpPr>
          <p:spPr bwMode="auto">
            <a:xfrm>
              <a:off x="1001713" y="2224088"/>
              <a:ext cx="1041400" cy="722312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7706" name="TextBox 7"/>
            <p:cNvSpPr txBox="1">
              <a:spLocks noChangeArrowheads="1"/>
            </p:cNvSpPr>
            <p:nvPr/>
          </p:nvSpPr>
          <p:spPr bwMode="auto">
            <a:xfrm>
              <a:off x="1329136" y="2294564"/>
              <a:ext cx="396990" cy="585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1</a:t>
              </a:r>
            </a:p>
          </p:txBody>
        </p:sp>
      </p:grpSp>
      <p:sp>
        <p:nvSpPr>
          <p:cNvPr id="8" name="Parallelogram 7"/>
          <p:cNvSpPr/>
          <p:nvPr/>
        </p:nvSpPr>
        <p:spPr bwMode="auto">
          <a:xfrm>
            <a:off x="1846243" y="1497718"/>
            <a:ext cx="2899261" cy="742832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171717"/>
              </a:solidFill>
            </a:endParaRPr>
          </a:p>
        </p:txBody>
      </p:sp>
      <p:sp>
        <p:nvSpPr>
          <p:cNvPr id="27654" name="Rektangel 76"/>
          <p:cNvSpPr>
            <a:spLocks noChangeArrowheads="1"/>
          </p:cNvSpPr>
          <p:nvPr/>
        </p:nvSpPr>
        <p:spPr bwMode="auto">
          <a:xfrm>
            <a:off x="2021608" y="1554564"/>
            <a:ext cx="2632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Continue To Progress New Strategy and Relationships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grpSp>
        <p:nvGrpSpPr>
          <p:cNvPr id="27655" name="Group 49"/>
          <p:cNvGrpSpPr>
            <a:grpSpLocks/>
          </p:cNvGrpSpPr>
          <p:nvPr/>
        </p:nvGrpSpPr>
        <p:grpSpPr bwMode="auto">
          <a:xfrm>
            <a:off x="7596908" y="1518052"/>
            <a:ext cx="1041400" cy="722312"/>
            <a:chOff x="7734300" y="2233613"/>
            <a:chExt cx="1041400" cy="722312"/>
          </a:xfrm>
        </p:grpSpPr>
        <p:sp>
          <p:nvSpPr>
            <p:cNvPr id="11" name="Parallelogram 10"/>
            <p:cNvSpPr/>
            <p:nvPr/>
          </p:nvSpPr>
          <p:spPr bwMode="auto">
            <a:xfrm>
              <a:off x="7734300" y="2233613"/>
              <a:ext cx="1041400" cy="722312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7704" name="TextBox 7"/>
            <p:cNvSpPr txBox="1">
              <a:spLocks noChangeArrowheads="1"/>
            </p:cNvSpPr>
            <p:nvPr/>
          </p:nvSpPr>
          <p:spPr bwMode="auto">
            <a:xfrm>
              <a:off x="8061723" y="2304089"/>
              <a:ext cx="396990" cy="585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2</a:t>
              </a:r>
            </a:p>
          </p:txBody>
        </p:sp>
      </p:grpSp>
      <p:grpSp>
        <p:nvGrpSpPr>
          <p:cNvPr id="27656" name="Group 50"/>
          <p:cNvGrpSpPr>
            <a:grpSpLocks/>
          </p:cNvGrpSpPr>
          <p:nvPr/>
        </p:nvGrpSpPr>
        <p:grpSpPr bwMode="auto">
          <a:xfrm>
            <a:off x="7406408" y="2351489"/>
            <a:ext cx="1041400" cy="720725"/>
            <a:chOff x="7543800" y="3067050"/>
            <a:chExt cx="1041400" cy="720725"/>
          </a:xfrm>
        </p:grpSpPr>
        <p:sp>
          <p:nvSpPr>
            <p:cNvPr id="16" name="Parallelogram 15"/>
            <p:cNvSpPr/>
            <p:nvPr/>
          </p:nvSpPr>
          <p:spPr bwMode="auto">
            <a:xfrm>
              <a:off x="7543800" y="3067050"/>
              <a:ext cx="1041400" cy="720725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7702" name="TextBox 7"/>
            <p:cNvSpPr txBox="1">
              <a:spLocks noChangeArrowheads="1"/>
            </p:cNvSpPr>
            <p:nvPr/>
          </p:nvSpPr>
          <p:spPr bwMode="auto">
            <a:xfrm>
              <a:off x="7871223" y="3137371"/>
              <a:ext cx="396990" cy="5839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4</a:t>
              </a:r>
            </a:p>
          </p:txBody>
        </p:sp>
      </p:grpSp>
      <p:grpSp>
        <p:nvGrpSpPr>
          <p:cNvPr id="27657" name="Group 52"/>
          <p:cNvGrpSpPr>
            <a:grpSpLocks/>
          </p:cNvGrpSpPr>
          <p:nvPr/>
        </p:nvGrpSpPr>
        <p:grpSpPr bwMode="auto">
          <a:xfrm>
            <a:off x="7196858" y="3183339"/>
            <a:ext cx="1041400" cy="720725"/>
            <a:chOff x="7334250" y="3898900"/>
            <a:chExt cx="1041400" cy="720725"/>
          </a:xfrm>
        </p:grpSpPr>
        <p:sp>
          <p:nvSpPr>
            <p:cNvPr id="21" name="Parallelogram 20"/>
            <p:cNvSpPr/>
            <p:nvPr/>
          </p:nvSpPr>
          <p:spPr bwMode="auto">
            <a:xfrm>
              <a:off x="7334250" y="3898900"/>
              <a:ext cx="1041400" cy="720725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7700" name="TextBox 7"/>
            <p:cNvSpPr txBox="1">
              <a:spLocks noChangeArrowheads="1"/>
            </p:cNvSpPr>
            <p:nvPr/>
          </p:nvSpPr>
          <p:spPr bwMode="auto">
            <a:xfrm>
              <a:off x="7661673" y="3969221"/>
              <a:ext cx="396990" cy="5839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6</a:t>
              </a:r>
            </a:p>
          </p:txBody>
        </p:sp>
      </p:grpSp>
      <p:sp>
        <p:nvSpPr>
          <p:cNvPr id="31" name="Parallelogram 30"/>
          <p:cNvSpPr/>
          <p:nvPr/>
        </p:nvSpPr>
        <p:spPr bwMode="auto">
          <a:xfrm>
            <a:off x="4745504" y="1497718"/>
            <a:ext cx="2899261" cy="742832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171717"/>
              </a:solidFill>
            </a:endParaRPr>
          </a:p>
        </p:txBody>
      </p:sp>
      <p:sp>
        <p:nvSpPr>
          <p:cNvPr id="27662" name="Rektangel 76"/>
          <p:cNvSpPr>
            <a:spLocks noChangeArrowheads="1"/>
          </p:cNvSpPr>
          <p:nvPr/>
        </p:nvSpPr>
        <p:spPr bwMode="auto">
          <a:xfrm>
            <a:off x="4921971" y="1554564"/>
            <a:ext cx="274728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Consolidate Work In Berkovitsa And Continue To Explore and Support/Expand To Other Regions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sp>
        <p:nvSpPr>
          <p:cNvPr id="33" name="Parallelogram 32"/>
          <p:cNvSpPr/>
          <p:nvPr/>
        </p:nvSpPr>
        <p:spPr bwMode="auto">
          <a:xfrm>
            <a:off x="1654219" y="2329823"/>
            <a:ext cx="2899261" cy="742832"/>
          </a:xfrm>
          <a:prstGeom prst="parallelogram">
            <a:avLst/>
          </a:prstGeom>
          <a:gradFill flip="none" rotWithShape="1">
            <a:gsLst>
              <a:gs pos="100000">
                <a:schemeClr val="tx1">
                  <a:lumMod val="50000"/>
                  <a:lumOff val="50000"/>
                </a:schemeClr>
              </a:gs>
              <a:gs pos="100000">
                <a:srgbClr val="00B050"/>
              </a:gs>
              <a:gs pos="0">
                <a:schemeClr val="bg1">
                  <a:lumMod val="95000"/>
                </a:schemeClr>
              </a:gs>
            </a:gsLst>
            <a:lin ang="1620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171717"/>
              </a:solidFill>
            </a:endParaRPr>
          </a:p>
        </p:txBody>
      </p:sp>
      <p:sp>
        <p:nvSpPr>
          <p:cNvPr id="27666" name="Rektangel 76"/>
          <p:cNvSpPr>
            <a:spLocks noChangeArrowheads="1"/>
          </p:cNvSpPr>
          <p:nvPr/>
        </p:nvSpPr>
        <p:spPr bwMode="auto">
          <a:xfrm>
            <a:off x="1829521" y="2386414"/>
            <a:ext cx="27239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Consider The Roll And Purpose Of </a:t>
            </a:r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2026 </a:t>
            </a:r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Trips 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sp>
        <p:nvSpPr>
          <p:cNvPr id="35" name="Parallelogram 34"/>
          <p:cNvSpPr/>
          <p:nvPr/>
        </p:nvSpPr>
        <p:spPr bwMode="auto">
          <a:xfrm>
            <a:off x="4553480" y="2329823"/>
            <a:ext cx="2899261" cy="742832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/>
          </a:p>
        </p:txBody>
      </p:sp>
      <p:sp>
        <p:nvSpPr>
          <p:cNvPr id="27670" name="Rektangel 76"/>
          <p:cNvSpPr>
            <a:spLocks noChangeArrowheads="1"/>
          </p:cNvSpPr>
          <p:nvPr/>
        </p:nvSpPr>
        <p:spPr bwMode="auto">
          <a:xfrm>
            <a:off x="4729883" y="2386414"/>
            <a:ext cx="27228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n-US" sz="12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Define And Maximise The Strength And Breadth Of Members Skills And Talents &amp; Delegate Roles &amp; Responsibilities</a:t>
            </a:r>
            <a:endParaRPr lang="da-DK" sz="1200" dirty="0">
              <a:solidFill>
                <a:srgbClr val="171717"/>
              </a:solidFill>
              <a:latin typeface="Calibri" pitchFamily="-108" charset="0"/>
            </a:endParaRPr>
          </a:p>
        </p:txBody>
      </p:sp>
      <p:sp>
        <p:nvSpPr>
          <p:cNvPr id="37" name="Parallelogram 36"/>
          <p:cNvSpPr/>
          <p:nvPr/>
        </p:nvSpPr>
        <p:spPr bwMode="auto">
          <a:xfrm>
            <a:off x="1443907" y="3159384"/>
            <a:ext cx="2899261" cy="742832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171717"/>
              </a:solidFill>
            </a:endParaRPr>
          </a:p>
        </p:txBody>
      </p:sp>
      <p:sp>
        <p:nvSpPr>
          <p:cNvPr id="27674" name="Rektangel 76"/>
          <p:cNvSpPr>
            <a:spLocks noChangeArrowheads="1"/>
          </p:cNvSpPr>
          <p:nvPr/>
        </p:nvSpPr>
        <p:spPr bwMode="auto">
          <a:xfrm>
            <a:off x="1619971" y="3216677"/>
            <a:ext cx="2632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Review The Future Of Fundraising, Scope And Scale ?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sp>
        <p:nvSpPr>
          <p:cNvPr id="39" name="Parallelogram 38"/>
          <p:cNvSpPr/>
          <p:nvPr/>
        </p:nvSpPr>
        <p:spPr bwMode="auto">
          <a:xfrm>
            <a:off x="4351106" y="3183339"/>
            <a:ext cx="2899261" cy="742832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171717"/>
              </a:solidFill>
            </a:endParaRPr>
          </a:p>
        </p:txBody>
      </p:sp>
      <p:sp>
        <p:nvSpPr>
          <p:cNvPr id="27678" name="Rektangel 76"/>
          <p:cNvSpPr>
            <a:spLocks noChangeArrowheads="1"/>
          </p:cNvSpPr>
          <p:nvPr/>
        </p:nvSpPr>
        <p:spPr bwMode="auto">
          <a:xfrm>
            <a:off x="4518746" y="3216677"/>
            <a:ext cx="26320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Elect New Committee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grpSp>
        <p:nvGrpSpPr>
          <p:cNvPr id="27687" name="Group 44"/>
          <p:cNvGrpSpPr>
            <a:grpSpLocks/>
          </p:cNvGrpSpPr>
          <p:nvPr/>
        </p:nvGrpSpPr>
        <p:grpSpPr bwMode="auto">
          <a:xfrm>
            <a:off x="613496" y="2351489"/>
            <a:ext cx="1041400" cy="720725"/>
            <a:chOff x="750888" y="3067050"/>
            <a:chExt cx="1041400" cy="720725"/>
          </a:xfrm>
        </p:grpSpPr>
        <p:sp>
          <p:nvSpPr>
            <p:cNvPr id="46" name="Parallelogram 45"/>
            <p:cNvSpPr/>
            <p:nvPr/>
          </p:nvSpPr>
          <p:spPr bwMode="auto">
            <a:xfrm>
              <a:off x="750888" y="3067050"/>
              <a:ext cx="1041400" cy="720725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7696" name="TextBox 7"/>
            <p:cNvSpPr txBox="1">
              <a:spLocks noChangeArrowheads="1"/>
            </p:cNvSpPr>
            <p:nvPr/>
          </p:nvSpPr>
          <p:spPr bwMode="auto">
            <a:xfrm>
              <a:off x="1078311" y="3137371"/>
              <a:ext cx="396990" cy="5839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3</a:t>
              </a:r>
            </a:p>
          </p:txBody>
        </p:sp>
      </p:grpSp>
      <p:grpSp>
        <p:nvGrpSpPr>
          <p:cNvPr id="27688" name="Group 46"/>
          <p:cNvGrpSpPr>
            <a:grpSpLocks/>
          </p:cNvGrpSpPr>
          <p:nvPr/>
        </p:nvGrpSpPr>
        <p:grpSpPr bwMode="auto">
          <a:xfrm>
            <a:off x="402358" y="3183339"/>
            <a:ext cx="1041400" cy="720725"/>
            <a:chOff x="539750" y="3898900"/>
            <a:chExt cx="1041400" cy="720725"/>
          </a:xfrm>
        </p:grpSpPr>
        <p:sp>
          <p:nvSpPr>
            <p:cNvPr id="49" name="Parallelogram 48"/>
            <p:cNvSpPr/>
            <p:nvPr/>
          </p:nvSpPr>
          <p:spPr bwMode="auto">
            <a:xfrm>
              <a:off x="539750" y="3898900"/>
              <a:ext cx="1041400" cy="720725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7694" name="TextBox 7"/>
            <p:cNvSpPr txBox="1">
              <a:spLocks noChangeArrowheads="1"/>
            </p:cNvSpPr>
            <p:nvPr/>
          </p:nvSpPr>
          <p:spPr bwMode="auto">
            <a:xfrm>
              <a:off x="867173" y="3969221"/>
              <a:ext cx="396990" cy="5839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  <a:latin typeface="Calibri" pitchFamily="-108" charset="0"/>
                </a:rPr>
                <a:t>5</a:t>
              </a:r>
            </a:p>
          </p:txBody>
        </p:sp>
      </p:grpSp>
      <p:sp>
        <p:nvSpPr>
          <p:cNvPr id="44" name="TextBox 23"/>
          <p:cNvSpPr txBox="1">
            <a:spLocks noChangeArrowheads="1"/>
          </p:cNvSpPr>
          <p:nvPr/>
        </p:nvSpPr>
        <p:spPr bwMode="auto">
          <a:xfrm>
            <a:off x="2847975" y="409575"/>
            <a:ext cx="23415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Calibri" pitchFamily="-108" charset="0"/>
              </a:rPr>
              <a:t>Next Steps</a:t>
            </a:r>
            <a:endParaRPr lang="en-US" sz="3200" dirty="0">
              <a:latin typeface="Calibri" pitchFamily="-108" charset="0"/>
            </a:endParaRPr>
          </a:p>
        </p:txBody>
      </p:sp>
      <p:grpSp>
        <p:nvGrpSpPr>
          <p:cNvPr id="34" name="Group 52"/>
          <p:cNvGrpSpPr>
            <a:grpSpLocks/>
          </p:cNvGrpSpPr>
          <p:nvPr/>
        </p:nvGrpSpPr>
        <p:grpSpPr bwMode="auto">
          <a:xfrm>
            <a:off x="6944844" y="4030079"/>
            <a:ext cx="1041400" cy="720725"/>
            <a:chOff x="7334250" y="3898900"/>
            <a:chExt cx="1041400" cy="720725"/>
          </a:xfrm>
        </p:grpSpPr>
        <p:sp>
          <p:nvSpPr>
            <p:cNvPr id="36" name="Parallelogram 35"/>
            <p:cNvSpPr/>
            <p:nvPr/>
          </p:nvSpPr>
          <p:spPr bwMode="auto">
            <a:xfrm>
              <a:off x="7334250" y="3898900"/>
              <a:ext cx="1041400" cy="720725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38" name="TextBox 7"/>
            <p:cNvSpPr txBox="1">
              <a:spLocks noChangeArrowheads="1"/>
            </p:cNvSpPr>
            <p:nvPr/>
          </p:nvSpPr>
          <p:spPr bwMode="auto">
            <a:xfrm>
              <a:off x="7661673" y="3969221"/>
              <a:ext cx="396990" cy="5839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 smtClean="0">
                  <a:solidFill>
                    <a:schemeClr val="bg1"/>
                  </a:solidFill>
                  <a:latin typeface="Calibri" pitchFamily="-108" charset="0"/>
                </a:rPr>
                <a:t>8</a:t>
              </a:r>
              <a:endParaRPr lang="en-US" sz="3200" dirty="0">
                <a:solidFill>
                  <a:schemeClr val="bg1"/>
                </a:solidFill>
                <a:latin typeface="Calibri" pitchFamily="-108" charset="0"/>
              </a:endParaRPr>
            </a:p>
          </p:txBody>
        </p:sp>
      </p:grpSp>
      <p:sp>
        <p:nvSpPr>
          <p:cNvPr id="40" name="Parallelogram 39"/>
          <p:cNvSpPr/>
          <p:nvPr/>
        </p:nvSpPr>
        <p:spPr bwMode="auto">
          <a:xfrm>
            <a:off x="1191893" y="4006124"/>
            <a:ext cx="2899261" cy="742832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171717"/>
              </a:solidFill>
            </a:endParaRPr>
          </a:p>
        </p:txBody>
      </p:sp>
      <p:sp>
        <p:nvSpPr>
          <p:cNvPr id="41" name="Rektangel 76"/>
          <p:cNvSpPr>
            <a:spLocks noChangeArrowheads="1"/>
          </p:cNvSpPr>
          <p:nvPr/>
        </p:nvSpPr>
        <p:spPr bwMode="auto">
          <a:xfrm>
            <a:off x="1367957" y="4063417"/>
            <a:ext cx="2632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Review Financial Transaction Framework/Accounts Access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sp>
        <p:nvSpPr>
          <p:cNvPr id="42" name="Parallelogram 41"/>
          <p:cNvSpPr/>
          <p:nvPr/>
        </p:nvSpPr>
        <p:spPr bwMode="auto">
          <a:xfrm>
            <a:off x="4099092" y="4030079"/>
            <a:ext cx="2899261" cy="742832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  <a:tileRect/>
          </a:gra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171717"/>
              </a:solidFill>
            </a:endParaRPr>
          </a:p>
        </p:txBody>
      </p:sp>
      <p:sp>
        <p:nvSpPr>
          <p:cNvPr id="43" name="Rektangel 76"/>
          <p:cNvSpPr>
            <a:spLocks noChangeArrowheads="1"/>
          </p:cNvSpPr>
          <p:nvPr/>
        </p:nvSpPr>
        <p:spPr bwMode="auto">
          <a:xfrm>
            <a:off x="4266732" y="4063417"/>
            <a:ext cx="26320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noProof="1" smtClean="0">
                <a:solidFill>
                  <a:srgbClr val="171717"/>
                </a:solidFill>
                <a:latin typeface="Calibri" pitchFamily="-108" charset="0"/>
                <a:cs typeface="Arial" charset="0"/>
              </a:rPr>
              <a:t>Improve &amp; Develop Website</a:t>
            </a:r>
            <a:endParaRPr lang="da-DK" sz="1400" dirty="0">
              <a:solidFill>
                <a:srgbClr val="171717"/>
              </a:solidFill>
              <a:latin typeface="Calibri" pitchFamily="-108" charset="0"/>
            </a:endParaRPr>
          </a:p>
        </p:txBody>
      </p:sp>
      <p:grpSp>
        <p:nvGrpSpPr>
          <p:cNvPr id="45" name="Group 46"/>
          <p:cNvGrpSpPr>
            <a:grpSpLocks/>
          </p:cNvGrpSpPr>
          <p:nvPr/>
        </p:nvGrpSpPr>
        <p:grpSpPr bwMode="auto">
          <a:xfrm>
            <a:off x="150344" y="4030079"/>
            <a:ext cx="1041400" cy="720725"/>
            <a:chOff x="539750" y="3898900"/>
            <a:chExt cx="1041400" cy="720725"/>
          </a:xfrm>
        </p:grpSpPr>
        <p:sp>
          <p:nvSpPr>
            <p:cNvPr id="47" name="Parallelogram 46"/>
            <p:cNvSpPr/>
            <p:nvPr/>
          </p:nvSpPr>
          <p:spPr bwMode="auto">
            <a:xfrm>
              <a:off x="539750" y="3898900"/>
              <a:ext cx="1041400" cy="720725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208A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48" name="TextBox 7"/>
            <p:cNvSpPr txBox="1">
              <a:spLocks noChangeArrowheads="1"/>
            </p:cNvSpPr>
            <p:nvPr/>
          </p:nvSpPr>
          <p:spPr bwMode="auto">
            <a:xfrm>
              <a:off x="867173" y="3969221"/>
              <a:ext cx="396990" cy="5839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 smtClean="0">
                  <a:solidFill>
                    <a:schemeClr val="bg1"/>
                  </a:solidFill>
                  <a:latin typeface="Calibri" pitchFamily="-108" charset="0"/>
                </a:rPr>
                <a:t>7</a:t>
              </a:r>
              <a:endParaRPr lang="en-US" sz="3200" dirty="0">
                <a:solidFill>
                  <a:schemeClr val="bg1"/>
                </a:solidFill>
                <a:latin typeface="Calibri" pitchFamily="-108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lideshop_agen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75C2B78-EEB5-4C76-920F-96762DA52D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Slideshop_agenda</Template>
  <TotalTime>1710</TotalTime>
  <Words>280</Words>
  <Application>Microsoft Office PowerPoint</Application>
  <PresentationFormat>On-screen Show (4:3)</PresentationFormat>
  <Paragraphs>70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ＭＳ Ｐゴシック</vt:lpstr>
      <vt:lpstr>Arial</vt:lpstr>
      <vt:lpstr>Calibri</vt:lpstr>
      <vt:lpstr>Slideshop_agenda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</dc:creator>
  <cp:lastModifiedBy>Richard</cp:lastModifiedBy>
  <cp:revision>33</cp:revision>
  <cp:lastPrinted>2023-01-17T22:37:54Z</cp:lastPrinted>
  <dcterms:created xsi:type="dcterms:W3CDTF">2014-11-24T19:42:10Z</dcterms:created>
  <dcterms:modified xsi:type="dcterms:W3CDTF">2026-01-19T17:44:12Z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TC018754809991</vt:lpwstr>
  </property>
</Properties>
</file>